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 id="2147483710" r:id="rId2"/>
    <p:sldMasterId id="2147483724" r:id="rId3"/>
  </p:sldMasterIdLst>
  <p:notesMasterIdLst>
    <p:notesMasterId r:id="rId35"/>
  </p:notesMasterIdLst>
  <p:handoutMasterIdLst>
    <p:handoutMasterId r:id="rId36"/>
  </p:handoutMasterIdLst>
  <p:sldIdLst>
    <p:sldId id="285" r:id="rId4"/>
    <p:sldId id="288" r:id="rId5"/>
    <p:sldId id="257" r:id="rId6"/>
    <p:sldId id="259" r:id="rId7"/>
    <p:sldId id="290" r:id="rId8"/>
    <p:sldId id="289" r:id="rId9"/>
    <p:sldId id="291" r:id="rId10"/>
    <p:sldId id="297" r:id="rId11"/>
    <p:sldId id="298" r:id="rId12"/>
    <p:sldId id="295" r:id="rId13"/>
    <p:sldId id="296" r:id="rId14"/>
    <p:sldId id="305" r:id="rId15"/>
    <p:sldId id="306" r:id="rId16"/>
    <p:sldId id="307" r:id="rId17"/>
    <p:sldId id="292" r:id="rId18"/>
    <p:sldId id="299" r:id="rId19"/>
    <p:sldId id="300" r:id="rId20"/>
    <p:sldId id="301" r:id="rId21"/>
    <p:sldId id="293" r:id="rId22"/>
    <p:sldId id="302" r:id="rId23"/>
    <p:sldId id="304" r:id="rId24"/>
    <p:sldId id="303" r:id="rId25"/>
    <p:sldId id="309" r:id="rId26"/>
    <p:sldId id="310" r:id="rId27"/>
    <p:sldId id="311" r:id="rId28"/>
    <p:sldId id="308" r:id="rId29"/>
    <p:sldId id="312" r:id="rId30"/>
    <p:sldId id="294" r:id="rId31"/>
    <p:sldId id="313" r:id="rId32"/>
    <p:sldId id="315" r:id="rId33"/>
    <p:sldId id="314"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577"/>
    <a:srgbClr val="4C72B0"/>
    <a:srgbClr val="DC4344"/>
    <a:srgbClr val="6484BA"/>
    <a:srgbClr val="ACAACE"/>
    <a:srgbClr val="FEB40B"/>
    <a:srgbClr val="48AC48"/>
    <a:srgbClr val="4B5050"/>
    <a:srgbClr val="DC6776"/>
    <a:srgbClr val="9B45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38" autoAdjust="0"/>
  </p:normalViewPr>
  <p:slideViewPr>
    <p:cSldViewPr snapToGrid="0" showGuides="1">
      <p:cViewPr varScale="1">
        <p:scale>
          <a:sx n="59" d="100"/>
          <a:sy n="59" d="100"/>
        </p:scale>
        <p:origin x="964" y="52"/>
      </p:cViewPr>
      <p:guideLst/>
    </p:cSldViewPr>
  </p:slideViewPr>
  <p:notesTextViewPr>
    <p:cViewPr>
      <p:scale>
        <a:sx n="1" d="1"/>
        <a:sy n="1" d="1"/>
      </p:scale>
      <p:origin x="0" y="0"/>
    </p:cViewPr>
  </p:notesTextViewPr>
  <p:notesViewPr>
    <p:cSldViewPr snapToGrid="0" showGuides="1">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ru-RU" smtClean="0"/>
              <a:t>29.01.2019</a:t>
            </a:fld>
            <a:endParaRPr lang="ru-RU"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ru-RU" smtClean="0"/>
              <a:t>‹#›</a:t>
            </a:fld>
            <a:endParaRPr lang="ru-RU"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ru-RU" smtClean="0"/>
              <a:t>29.01.2019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ru-RU" smtClean="0"/>
              <a:t>‹#›</a:t>
            </a:fld>
            <a:endParaRPr lang="ru-RU"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the project presentation! The idea is to</a:t>
            </a:r>
          </a:p>
        </p:txBody>
      </p:sp>
      <p:sp>
        <p:nvSpPr>
          <p:cNvPr id="4" name="Slide Number Placeholder 3"/>
          <p:cNvSpPr>
            <a:spLocks noGrp="1"/>
          </p:cNvSpPr>
          <p:nvPr>
            <p:ph type="sldNum" sz="quarter" idx="5"/>
          </p:nvPr>
        </p:nvSpPr>
        <p:spPr/>
        <p:txBody>
          <a:bodyPr/>
          <a:lstStyle/>
          <a:p>
            <a:fld id="{DDAC6CC0-914F-4A6F-B8FE-1137B7ABBBE0}" type="slidenum">
              <a:rPr lang="ru-RU" smtClean="0"/>
              <a:t>1</a:t>
            </a:fld>
            <a:endParaRPr lang="ru-RU" dirty="0"/>
          </a:p>
        </p:txBody>
      </p:sp>
    </p:spTree>
    <p:extLst>
      <p:ext uri="{BB962C8B-B14F-4D97-AF65-F5344CB8AC3E}">
        <p14:creationId xmlns:p14="http://schemas.microsoft.com/office/powerpoint/2010/main" val="1746627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engineering the dataset, I did some data manipulation. I selected records with the right </a:t>
            </a:r>
            <a:r>
              <a:rPr lang="en-US" dirty="0" err="1"/>
              <a:t>zipcodes</a:t>
            </a:r>
            <a:r>
              <a:rPr lang="en-US" dirty="0"/>
              <a:t> and property features and also deleted irrelevant columns. I aggregated the Airbnb dataset by </a:t>
            </a:r>
            <a:r>
              <a:rPr lang="en-US" dirty="0" err="1"/>
              <a:t>zipcode</a:t>
            </a:r>
            <a:r>
              <a:rPr lang="en-US" dirty="0"/>
              <a:t> and finally merged these two datasets.</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383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some visualizations, I will just briefly introduce some of them. I plot a distribution for the daily rent price. Most of them are between 100 and 300 and the highest can be as high as 1000.</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418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ranked the Top 100 </a:t>
            </a:r>
            <a:r>
              <a:rPr lang="en-US" dirty="0" err="1"/>
              <a:t>zipcodes</a:t>
            </a:r>
            <a:r>
              <a:rPr lang="en-US" dirty="0"/>
              <a:t> with highest average daily rent price. They are all over 100$ which is pretty high, and the highest is 800 dollars. The top three </a:t>
            </a:r>
            <a:r>
              <a:rPr lang="en-US" dirty="0" err="1"/>
              <a:t>zipcode</a:t>
            </a:r>
            <a:r>
              <a:rPr lang="en-US" dirty="0"/>
              <a:t> with the highest average daily rent price are located in Wall Street, Tribeca and Rockefeller Center.</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4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plot of the ten years trend of property price. We can see there is an upward trend for the property price so they are generally increasing over the years.</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390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scatter plot for the rent and property price. The have a positive relationship</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41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model methodology, I will introduce some assumptions and define the metric to select the </a:t>
            </a:r>
            <a:r>
              <a:rPr lang="en-US" dirty="0" err="1"/>
              <a:t>zipcode</a:t>
            </a:r>
            <a:r>
              <a:rPr lang="en-US" dirty="0"/>
              <a:t> with the best investment worth</a:t>
            </a:r>
            <a:endParaRPr dirty="0"/>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72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break down the business problem, firstly I will</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9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assumptions for the analysis. </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85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metric I defined is Rent to Price ratio.</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1109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section, I will show the insights of the metric we defined and the insights from the property price and the rent price perspective.</a:t>
            </a:r>
            <a:endParaRPr dirty="0"/>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0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five sections </a:t>
            </a:r>
            <a:r>
              <a:rPr lang="en-US" altLang="zh-CN" dirty="0"/>
              <a:t>in this project presentation.</a:t>
            </a:r>
            <a:endParaRPr dirty="0"/>
          </a:p>
        </p:txBody>
      </p:sp>
      <p:sp>
        <p:nvSpPr>
          <p:cNvPr id="120" name="Google Shape;1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085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metric, we get the top 5 </a:t>
            </a:r>
            <a:r>
              <a:rPr lang="en-US" dirty="0" err="1"/>
              <a:t>zipcodes</a:t>
            </a:r>
            <a:r>
              <a:rPr lang="en-US" dirty="0"/>
              <a:t> with highest rent-to-price rate. It is … , they will bid for our client investment. </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66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showing them on the map, we can see these five </a:t>
            </a:r>
            <a:r>
              <a:rPr lang="en-US" dirty="0" err="1"/>
              <a:t>zipcodes</a:t>
            </a:r>
            <a:r>
              <a:rPr lang="en-US" dirty="0"/>
              <a:t> are located in Staten Islands and Brooklyn.</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3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see the insights of Property Price. This figure shows the level of property price. If the color is more to yellow, then it’s low, if it’s more to red, then it’s high. So we can see These five </a:t>
            </a:r>
            <a:r>
              <a:rPr lang="en-US" dirty="0" err="1"/>
              <a:t>zipcodes</a:t>
            </a:r>
            <a:r>
              <a:rPr lang="en-US" dirty="0"/>
              <a:t> are in the area of low property price. So it means relatively low investment cost.</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21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figure shows one year trend of the property price. 10312 ranked highest in the rent to price metric, it has a median property price among the five </a:t>
            </a:r>
            <a:r>
              <a:rPr lang="en-US" dirty="0" err="1"/>
              <a:t>zipcodes</a:t>
            </a:r>
            <a:r>
              <a:rPr lang="en-US" dirty="0"/>
              <a:t>. 10304 ranked second highest in rent to price metric, and it has the lowest property price.</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986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five years trend and ten years trend, 10312 (ranked highest in rent to price ratio) has a relatively low increase rate from the slope among the five. Although10304(ranked second highest) is lowest in property price but it has a high increase rate among the five, so it still has a high potential to have a higher investment cost in the future.</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803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rank of the rent price for the top five </a:t>
            </a:r>
            <a:r>
              <a:rPr lang="en-US" dirty="0" err="1"/>
              <a:t>zipcodes</a:t>
            </a:r>
            <a:r>
              <a:rPr lang="en-US" dirty="0"/>
              <a:t>. The highest is 10312</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599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four charts shows different levels of monthly rent. If the color is more to red, then it is high, if it’s more to green then it’s low. The purple color on the map shows the housing units growth in the next five years. The two charts on the left are all the </a:t>
            </a:r>
            <a:r>
              <a:rPr lang="en-US" dirty="0" err="1"/>
              <a:t>zipcodes</a:t>
            </a:r>
            <a:r>
              <a:rPr lang="en-US" dirty="0"/>
              <a:t> in NYC. The two charts on the right are the top five </a:t>
            </a:r>
            <a:r>
              <a:rPr lang="en-US" dirty="0" err="1"/>
              <a:t>zipcode</a:t>
            </a:r>
            <a:r>
              <a:rPr lang="en-US" dirty="0"/>
              <a:t> for the rent to price rate. On the upper right figure we can see 10312 has a high rent price because it’s yellow. For the lower right figure, we can see these </a:t>
            </a:r>
            <a:r>
              <a:rPr lang="en-US" dirty="0" err="1"/>
              <a:t>zipcode</a:t>
            </a:r>
            <a:r>
              <a:rPr lang="en-US" dirty="0"/>
              <a:t> are among the areas with potential housing units </a:t>
            </a:r>
            <a:r>
              <a:rPr lang="en-US" dirty="0" err="1"/>
              <a:t>grouth</a:t>
            </a:r>
            <a:r>
              <a:rPr lang="en-US" dirty="0"/>
              <a:t>. So 10312 also shows good potential of </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94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finally picked 10312 because it… So it is good not only for the short term but also for the long term</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722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order to make our analysis more robust and more comprehensive, we can do further analysis.</a:t>
            </a:r>
            <a:endParaRPr dirty="0"/>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730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19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start with the business context. I will give you a background of this project in case you are not familiar with it.</a:t>
            </a:r>
            <a:endParaRPr dirty="0"/>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795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Our client is a real estate company, </a:t>
            </a:r>
            <a:r>
              <a:rPr lang="en-US" kern="0" dirty="0">
                <a:solidFill>
                  <a:srgbClr val="000000"/>
                </a:solidFill>
                <a:latin typeface="Century Schoolbook" panose="02040604050505020304" pitchFamily="18" charset="0"/>
                <a:ea typeface="Libre Baskerville"/>
                <a:cs typeface="Libre Baskerville"/>
                <a:sym typeface="Libre Baskerville"/>
              </a:rPr>
              <a:t>t</a:t>
            </a:r>
            <a:r>
              <a:rPr kumimoji="0" lang="en-US"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hey have a niche in purchasing properties to rent out short-term as part of their business model specifically within New York City. The </a:t>
            </a:r>
            <a:r>
              <a:rPr lang="en-US" altLang="zh-CN" dirty="0"/>
              <a:t>objective is </a:t>
            </a:r>
            <a:r>
              <a:rPr lang="en-US" altLang="zh-CN" i="0" dirty="0"/>
              <a:t>to </a:t>
            </a:r>
            <a:r>
              <a:rPr lang="en-US" altLang="zh-CN" sz="1200" i="0" dirty="0">
                <a:solidFill>
                  <a:srgbClr val="DF5361"/>
                </a:solidFill>
                <a:latin typeface="Century Schoolbook" panose="02040604050505020304" pitchFamily="18" charset="0"/>
                <a:sym typeface="Libre Baskerville"/>
              </a:rPr>
              <a:t>f</a:t>
            </a:r>
            <a:r>
              <a:rPr lang="en-US" sz="1200" i="0" dirty="0">
                <a:solidFill>
                  <a:srgbClr val="DF5361"/>
                </a:solidFill>
                <a:latin typeface="Century Schoolbook" panose="02040604050505020304" pitchFamily="18" charset="0"/>
                <a:ea typeface="Libre Baskerville"/>
                <a:cs typeface="Libre Baskerville"/>
                <a:sym typeface="Libre Baskerville"/>
              </a:rPr>
              <a:t>ind out the most profitable zip code for short-term investment in NYC.</a:t>
            </a:r>
            <a:endParaRPr lang="en-US" sz="1200" i="0" dirty="0">
              <a:latin typeface="Century Schoolbook" panose="02040604050505020304" pitchFamily="18" charset="0"/>
            </a:endParaRPr>
          </a:p>
          <a:p>
            <a:pPr marL="0" lvl="0" indent="0" algn="l" rtl="0">
              <a:spcBef>
                <a:spcPts val="0"/>
              </a:spcBef>
              <a:spcAft>
                <a:spcPts val="0"/>
              </a:spcAft>
              <a:buNone/>
            </a:pP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we build the model, I</a:t>
            </a:r>
            <a:r>
              <a:rPr lang="en-US" altLang="zh-CN" dirty="0"/>
              <a:t>t’s important to prepare our data and have a data quality check so that we are able to better </a:t>
            </a:r>
            <a:r>
              <a:rPr lang="en-US" altLang="zh-CN"/>
              <a:t>understand our data and </a:t>
            </a:r>
            <a:r>
              <a:rPr lang="en-US" dirty="0"/>
              <a:t>get the right data for our analysis.</a:t>
            </a:r>
            <a:endParaRPr dirty="0"/>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86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r>
              <a:rPr lang="zh-CN" altLang="en-US" dirty="0"/>
              <a:t>略说，先提一下存在的问题</a:t>
            </a:r>
            <a:r>
              <a:rPr lang="en-US" dirty="0"/>
              <a:t>)Firstly, let’s take a look at our dataset. The Airbnb dataset provides the revenue’s data. It has 97 variables describing locations, property features and rent price </a:t>
            </a:r>
            <a:r>
              <a:rPr lang="en-US" dirty="0" err="1"/>
              <a:t>ofthe</a:t>
            </a:r>
            <a:r>
              <a:rPr lang="en-US" dirty="0"/>
              <a:t> listings in May 2017. The Zillow dataset provides the cost data, it describes locations and property price data from April 1996 to June 2017.</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1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conducted the data quality check and engineering in python, There are six common criteria for the data quality check. Validity, …..</a:t>
            </a:r>
          </a:p>
          <a:p>
            <a:pPr marL="0" lvl="0" indent="0" algn="l" rtl="0">
              <a:spcBef>
                <a:spcPts val="0"/>
              </a:spcBef>
              <a:spcAft>
                <a:spcPts val="0"/>
              </a:spcAft>
              <a:buNone/>
            </a:pPr>
            <a:r>
              <a:rPr lang="en-US" dirty="0"/>
              <a:t>I assume that the data provided by our client is in accordance with the data in Zillow and Airbnb website, so it meets consistency, and also the data is collected timely and is in accordance with the date. So we only need to check </a:t>
            </a: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2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Zillow dataset, for validity, Accuracy and uniqueness, I checked the data types, data values and duplicates, seems they are all right. For the completeness, there are missing values from April 1996 to May 2007. Thinking that the most recent 10 years data are adequate for the analysis, So I deleted the columns of the earlier years.</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47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Airbnb has a bad performance in accuracy.</a:t>
            </a: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612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smtClean="0"/>
              <a:t>1/29/2019</a:t>
            </a:fld>
            <a:endParaRPr lang="ru-RU"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dirty="0"/>
              <a:t>Billion</a:t>
            </a:r>
            <a:endParaRPr lang="ru-RU" dirty="0"/>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a:t>Edit Master text styles</a:t>
            </a:r>
          </a:p>
          <a:p>
            <a:pPr lvl="1"/>
            <a:r>
              <a:rPr lang="en-US"/>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4</a:t>
            </a:r>
            <a:endParaRPr lang="en-US" dirty="0"/>
          </a:p>
          <a:p>
            <a:r>
              <a:rPr lang="en-US" dirty="0"/>
              <a:t>Logo</a:t>
            </a:r>
            <a:r>
              <a:rPr lang="ru-RU" dirty="0"/>
              <a:t>я</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5</a:t>
            </a:r>
            <a:endParaRPr lang="en-US" dirty="0"/>
          </a:p>
          <a:p>
            <a:r>
              <a:rPr lang="en-US" dirty="0"/>
              <a:t>Logo</a:t>
            </a:r>
            <a:endParaRPr lang="ru-RU" dirty="0"/>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dirty="0"/>
              <a:t>Competitor </a:t>
            </a:r>
            <a:r>
              <a:rPr lang="ru-RU" dirty="0"/>
              <a:t>6</a:t>
            </a:r>
            <a:endParaRPr lang="en-US" dirty="0"/>
          </a:p>
          <a:p>
            <a:r>
              <a:rPr lang="en-US" dirty="0"/>
              <a:t>Logo</a:t>
            </a:r>
            <a:endParaRPr lang="ru-RU" dirty="0"/>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dirty="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a:t>Click icon to add picture</a:t>
            </a:r>
            <a:endParaRPr lang="ru-RU"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a:t>Edit Master text styles</a:t>
            </a:r>
          </a:p>
          <a:p>
            <a:pPr lvl="1"/>
            <a:r>
              <a:rPr lang="en-US"/>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a:t>Edit Master text styles</a:t>
            </a:r>
          </a:p>
          <a:p>
            <a:pPr lvl="1"/>
            <a:r>
              <a:rPr lang="en-US"/>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dirty="0"/>
              <a:t>Title Here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a:t>Click icon to add table</a:t>
            </a:r>
            <a:endParaRPr lang="ru-RU"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a:t>Click icon to add picture</a:t>
            </a: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a:t>Click icon to add chart</a:t>
            </a:r>
            <a:endParaRPr lang="ru-RU"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dirty="0"/>
              <a:t>Category Description</a:t>
            </a:r>
            <a:endParaRPr lang="ru-RU" dirty="0"/>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a:t>Click icon to add picture</a:t>
            </a:r>
            <a:endParaRPr lang="ru-RU"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err="1"/>
              <a:t>victoria@fabrikam.com</a:t>
            </a:r>
            <a:endParaRPr lang="ru-RU" dirty="0"/>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dirty="0"/>
              <a:t>404-555-0115</a:t>
            </a:r>
            <a:endParaRPr lang="ru-RU" dirty="0"/>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www.fabrikam.com</a:t>
            </a:r>
            <a:endParaRPr lang="ru-RU" dirty="0"/>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a:t>Edit Master text styles</a:t>
            </a:r>
          </a:p>
          <a:p>
            <a:pPr lvl="1"/>
            <a:r>
              <a:rPr lang="en-US"/>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a:t>Click icon to add picture</a:t>
            </a:r>
            <a:endParaRPr lang="ru-RU"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a:t>Edit Master text styles</a:t>
            </a:r>
          </a:p>
          <a:p>
            <a:pPr lvl="1"/>
            <a:r>
              <a:rPr lang="en-US"/>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dirty="0"/>
              <a:t>Title Here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1/29/2019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a:t>Edit Master text styles</a:t>
            </a:r>
          </a:p>
          <a:p>
            <a:pPr lvl="1"/>
            <a:r>
              <a:rPr lang="en-US"/>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dirty="0"/>
              <a:t>Click to Edit Title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a:t>Click icon to add picture</a:t>
            </a:r>
            <a:endParaRPr lang="ru-RU"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a:t>Click to edit Master title style</a:t>
            </a:r>
            <a:endParaRPr lang="ru-RU" dirty="0"/>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dirty="0"/>
              <a:t>Title Here</a:t>
            </a:r>
            <a:endParaRPr lang="ru-RU" dirty="0"/>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dirty="0"/>
              <a:t>ADD A FOOADDTER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ru-RU" smtClean="0"/>
              <a:pPr/>
              <a:t>‹#›</a:t>
            </a:fld>
            <a:endParaRPr lang="ru-RU"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a:t>Click to edit Master title style</a:t>
            </a:r>
            <a:endParaRPr lang="ru-RU" dirty="0"/>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Picture-Martik">
  <p:cSld name="Big-Picture-Marti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12192000" cy="68580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extLst>
      <p:ext uri="{BB962C8B-B14F-4D97-AF65-F5344CB8AC3E}">
        <p14:creationId xmlns:p14="http://schemas.microsoft.com/office/powerpoint/2010/main" val="1923655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ibre Baskerville"/>
                <a:ea typeface="Libre Baskerville"/>
                <a:cs typeface="Libre Baskerville"/>
                <a:sym typeface="Libre Baskerville"/>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636133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rgbClr val="F2F2F2"/>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
          <p:cNvSpPr/>
          <p:nvPr/>
        </p:nvSpPr>
        <p:spPr>
          <a:xfrm>
            <a:off x="0" y="-162554"/>
            <a:ext cx="12192000" cy="325108"/>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30" name="Google Shape;30;p4"/>
          <p:cNvSpPr/>
          <p:nvPr/>
        </p:nvSpPr>
        <p:spPr>
          <a:xfrm>
            <a:off x="0" y="6695446"/>
            <a:ext cx="12192000" cy="325108"/>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Tree>
    <p:extLst>
      <p:ext uri="{BB962C8B-B14F-4D97-AF65-F5344CB8AC3E}">
        <p14:creationId xmlns:p14="http://schemas.microsoft.com/office/powerpoint/2010/main" val="2707022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Default Slide">
  <p:cSld name="1_Default Slide">
    <p:spTree>
      <p:nvGrpSpPr>
        <p:cNvPr id="1" name="Shape 31"/>
        <p:cNvGrpSpPr/>
        <p:nvPr/>
      </p:nvGrpSpPr>
      <p:grpSpPr>
        <a:xfrm>
          <a:off x="0" y="0"/>
          <a:ext cx="0" cy="0"/>
          <a:chOff x="0" y="0"/>
          <a:chExt cx="0" cy="0"/>
        </a:xfrm>
      </p:grpSpPr>
    </p:spTree>
    <p:extLst>
      <p:ext uri="{BB962C8B-B14F-4D97-AF65-F5344CB8AC3E}">
        <p14:creationId xmlns:p14="http://schemas.microsoft.com/office/powerpoint/2010/main" val="2281793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2F2F2"/>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Libre Baskerville"/>
                <a:ea typeface="Libre Baskerville"/>
                <a:cs typeface="Libre Baskerville"/>
                <a:sym typeface="Libre Baskerville"/>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Libre Baskerville"/>
                <a:ea typeface="Libre Baskerville"/>
                <a:cs typeface="Libre Baskerville"/>
                <a:sym typeface="Libre Baskerville"/>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Libre Baskerville"/>
                <a:ea typeface="Libre Baskerville"/>
                <a:cs typeface="Libre Baskerville"/>
                <a:sym typeface="Libre Baskerville"/>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Baskerville"/>
                <a:ea typeface="Libre Baskerville"/>
                <a:cs typeface="Libre Baskerville"/>
                <a:sym typeface="Libre Baskerville"/>
              </a:defRPr>
            </a:lvl9pPr>
          </a:lstStyle>
          <a:p>
            <a:endParaRPr/>
          </a:p>
        </p:txBody>
      </p:sp>
      <p:sp>
        <p:nvSpPr>
          <p:cNvPr id="35" name="Google Shape;35;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36" name="Google Shape;36;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37" name="Google Shape;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6"/>
          <p:cNvSpPr/>
          <p:nvPr/>
        </p:nvSpPr>
        <p:spPr>
          <a:xfrm>
            <a:off x="0" y="-162554"/>
            <a:ext cx="12192000" cy="325108"/>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
        <p:nvSpPr>
          <p:cNvPr id="39" name="Google Shape;39;p6"/>
          <p:cNvSpPr/>
          <p:nvPr/>
        </p:nvSpPr>
        <p:spPr>
          <a:xfrm>
            <a:off x="0" y="6695446"/>
            <a:ext cx="12192000" cy="325108"/>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Baskerville"/>
              <a:ea typeface="Libre Baskerville"/>
              <a:cs typeface="Libre Baskerville"/>
              <a:sym typeface="Libre Baskerville"/>
            </a:endParaRPr>
          </a:p>
        </p:txBody>
      </p:sp>
    </p:spTree>
    <p:extLst>
      <p:ext uri="{BB962C8B-B14F-4D97-AF65-F5344CB8AC3E}">
        <p14:creationId xmlns:p14="http://schemas.microsoft.com/office/powerpoint/2010/main" val="119468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smtClean="0"/>
              <a:t>1/29/2019</a:t>
            </a:fld>
            <a:endParaRPr lang="ru-RU"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Content" type="twoObj">
  <p:cSld name="Two Content">
    <p:bg>
      <p:bgPr>
        <a:solidFill>
          <a:srgbClr val="F2F2F2"/>
        </a:solid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7"/>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43" name="Google Shape;43;p7"/>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658616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Comparison">
    <p:bg>
      <p:bgPr>
        <a:solidFill>
          <a:srgbClr val="F2F2F2"/>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8"/>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Libre Baskerville"/>
                <a:ea typeface="Libre Baskerville"/>
                <a:cs typeface="Libre Baskerville"/>
                <a:sym typeface="Libre Baskerville"/>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Baskerville"/>
                <a:ea typeface="Libre Baskerville"/>
                <a:cs typeface="Libre Baskerville"/>
                <a:sym typeface="Libre Baskerville"/>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Baskerville"/>
                <a:ea typeface="Libre Baskerville"/>
                <a:cs typeface="Libre Baskerville"/>
                <a:sym typeface="Libre Baskerville"/>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9pPr>
          </a:lstStyle>
          <a:p>
            <a:endParaRPr/>
          </a:p>
        </p:txBody>
      </p:sp>
      <p:sp>
        <p:nvSpPr>
          <p:cNvPr id="50" name="Google Shape;50;p8"/>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1" name="Google Shape;51;p8"/>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Libre Baskerville"/>
                <a:ea typeface="Libre Baskerville"/>
                <a:cs typeface="Libre Baskerville"/>
                <a:sym typeface="Libre Baskerville"/>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Baskerville"/>
                <a:ea typeface="Libre Baskerville"/>
                <a:cs typeface="Libre Baskerville"/>
                <a:sym typeface="Libre Baskerville"/>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Baskerville"/>
                <a:ea typeface="Libre Baskerville"/>
                <a:cs typeface="Libre Baskerville"/>
                <a:sym typeface="Libre Baskerville"/>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Baskerville"/>
                <a:ea typeface="Libre Baskerville"/>
                <a:cs typeface="Libre Baskerville"/>
                <a:sym typeface="Libre Baskerville"/>
              </a:defRPr>
            </a:lvl9pPr>
          </a:lstStyle>
          <a:p>
            <a:endParaRPr/>
          </a:p>
        </p:txBody>
      </p:sp>
      <p:sp>
        <p:nvSpPr>
          <p:cNvPr id="52" name="Google Shape;52;p8"/>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786285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252738"/>
        </a:soli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53674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252738"/>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87695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bg>
      <p:bgPr>
        <a:solidFill>
          <a:srgbClr val="252738"/>
        </a:solidFill>
        <a:effectLst/>
      </p:bgPr>
    </p:bg>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1"/>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68" name="Google Shape;68;p11"/>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Libre Baskerville"/>
                <a:ea typeface="Libre Baskerville"/>
                <a:cs typeface="Libre Baskerville"/>
                <a:sym typeface="Libre Baskerville"/>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Libre Baskerville"/>
                <a:ea typeface="Libre Baskerville"/>
                <a:cs typeface="Libre Baskerville"/>
                <a:sym typeface="Libre Baskerville"/>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7035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bg>
      <p:bgPr>
        <a:solidFill>
          <a:srgbClr val="252738"/>
        </a:solidFill>
        <a:effectLst/>
      </p:bgPr>
    </p:bg>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2"/>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Libre Baskerville"/>
                <a:ea typeface="Libre Baskerville"/>
                <a:cs typeface="Libre Baskerville"/>
                <a:sym typeface="Libre Baskerville"/>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Libre Baskerville"/>
                <a:ea typeface="Libre Baskerville"/>
                <a:cs typeface="Libre Baskerville"/>
                <a:sym typeface="Libre Baskerville"/>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Libre Baskerville"/>
                <a:ea typeface="Libre Baskerville"/>
                <a:cs typeface="Libre Baskerville"/>
                <a:sym typeface="Libre Baskerville"/>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5" name="Google Shape;75;p12"/>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ibre Baskerville"/>
                <a:ea typeface="Libre Baskerville"/>
                <a:cs typeface="Libre Baskerville"/>
                <a:sym typeface="Libre Baskerville"/>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Libre Baskerville"/>
                <a:ea typeface="Libre Baskerville"/>
                <a:cs typeface="Libre Baskerville"/>
                <a:sym typeface="Libre Baskerville"/>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Libre Baskerville"/>
                <a:ea typeface="Libre Baskerville"/>
                <a:cs typeface="Libre Baskerville"/>
                <a:sym typeface="Libre Baskerville"/>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28243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bg>
      <p:bgPr>
        <a:solidFill>
          <a:srgbClr val="252738"/>
        </a:solid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402505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solidFill>
          <a:srgbClr val="252738"/>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19609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36335304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Playfair Display"/>
                <a:ea typeface="Playfair Display"/>
                <a:cs typeface="Playfair Display"/>
                <a:sym typeface="Playfair Display"/>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316496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dirty="0"/>
              <a:t>Click to edit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smtClean="0"/>
              <a:t>1/29/2019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42937898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ingle Image">
  <p:cSld name="Single Image">
    <p:spTree>
      <p:nvGrpSpPr>
        <p:cNvPr id="1" name="Shape 28"/>
        <p:cNvGrpSpPr/>
        <p:nvPr/>
      </p:nvGrpSpPr>
      <p:grpSpPr>
        <a:xfrm>
          <a:off x="0" y="0"/>
          <a:ext cx="0" cy="0"/>
          <a:chOff x="0" y="0"/>
          <a:chExt cx="0" cy="0"/>
        </a:xfrm>
      </p:grpSpPr>
      <p:sp>
        <p:nvSpPr>
          <p:cNvPr id="29" name="Google Shape;29;p5"/>
          <p:cNvSpPr>
            <a:spLocks noGrp="1"/>
          </p:cNvSpPr>
          <p:nvPr>
            <p:ph type="pic" idx="2"/>
          </p:nvPr>
        </p:nvSpPr>
        <p:spPr>
          <a:xfrm>
            <a:off x="5170488" y="1143000"/>
            <a:ext cx="6075362" cy="4572000"/>
          </a:xfrm>
          <a:prstGeom prst="rect">
            <a:avLst/>
          </a:prstGeom>
          <a:solidFill>
            <a:srgbClr val="D8D8D8"/>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1000"/>
              <a:buFont typeface="Arial"/>
              <a:buChar char="•"/>
              <a:defRPr sz="1000" b="0" i="0" u="none" strike="noStrike" cap="none">
                <a:solidFill>
                  <a:schemeClr val="dk1"/>
                </a:solidFill>
                <a:latin typeface="Playfair Display"/>
                <a:ea typeface="Playfair Display"/>
                <a:cs typeface="Playfair Display"/>
                <a:sym typeface="Playfair Display"/>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Tree>
    <p:extLst>
      <p:ext uri="{BB962C8B-B14F-4D97-AF65-F5344CB8AC3E}">
        <p14:creationId xmlns:p14="http://schemas.microsoft.com/office/powerpoint/2010/main" val="4191291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Default Slide">
  <p:cSld name="1_Default Slide">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264301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7"/>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39172185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8"/>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0" name="Google Shape;40;p8"/>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1" name="Google Shape;4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2" name="Google Shape;4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3" name="Google Shape;4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22169497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47" name="Google Shape;47;p9"/>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8" name="Google Shape;48;p9"/>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49" name="Google Shape;49;p9"/>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0" name="Google Shape;50;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1" name="Google Shape;51;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2" name="Google Shape;5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13628754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6" name="Google Shape;5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7" name="Google Shape;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4375773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0" name="Google Shape;60;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1" name="Google Shape;6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7000732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2"/>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Playfair Display"/>
                <a:ea typeface="Playfair Display"/>
                <a:cs typeface="Playfair Display"/>
                <a:sym typeface="Playfair Display"/>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65" name="Google Shape;65;p12"/>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66" name="Google Shape;66;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7" name="Google Shape;67;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8" name="Google Shape;6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19465752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3"/>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Playfair Display"/>
                <a:ea typeface="Playfair Display"/>
                <a:cs typeface="Playfair Display"/>
                <a:sym typeface="Playfair Display"/>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Playfair Display"/>
                <a:ea typeface="Playfair Display"/>
                <a:cs typeface="Playfair Display"/>
                <a:sym typeface="Playfair Display"/>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72" name="Google Shape;72;p13"/>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73" name="Google Shape;73;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4" name="Google Shape;74;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5" name="Google Shape;7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2979776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smtClean="0"/>
              <a:t>1/29/2019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9" name="Google Shape;79;p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0" name="Google Shape;80;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1" name="Google Shape;8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4068403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5" name="Google Shape;85;p1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6" name="Google Shape;86;p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7" name="Google Shape;8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Playfair Display"/>
                <a:ea typeface="Playfair Display"/>
                <a:cs typeface="Playfair Display"/>
                <a:sym typeface="Playfair Display"/>
              </a:defRPr>
            </a:lvl1pPr>
            <a:lvl2pPr marL="0" marR="0" lvl="1" indent="0" algn="r" rtl="0">
              <a:spcBef>
                <a:spcPts val="0"/>
              </a:spcBef>
              <a:buNone/>
              <a:defRPr sz="1200">
                <a:solidFill>
                  <a:srgbClr val="888888"/>
                </a:solidFill>
                <a:latin typeface="Playfair Display"/>
                <a:ea typeface="Playfair Display"/>
                <a:cs typeface="Playfair Display"/>
                <a:sym typeface="Playfair Display"/>
              </a:defRPr>
            </a:lvl2pPr>
            <a:lvl3pPr marL="0" marR="0" lvl="2" indent="0" algn="r" rtl="0">
              <a:spcBef>
                <a:spcPts val="0"/>
              </a:spcBef>
              <a:buNone/>
              <a:defRPr sz="1200">
                <a:solidFill>
                  <a:srgbClr val="888888"/>
                </a:solidFill>
                <a:latin typeface="Playfair Display"/>
                <a:ea typeface="Playfair Display"/>
                <a:cs typeface="Playfair Display"/>
                <a:sym typeface="Playfair Display"/>
              </a:defRPr>
            </a:lvl3pPr>
            <a:lvl4pPr marL="0" marR="0" lvl="3" indent="0" algn="r" rtl="0">
              <a:spcBef>
                <a:spcPts val="0"/>
              </a:spcBef>
              <a:buNone/>
              <a:defRPr sz="1200">
                <a:solidFill>
                  <a:srgbClr val="888888"/>
                </a:solidFill>
                <a:latin typeface="Playfair Display"/>
                <a:ea typeface="Playfair Display"/>
                <a:cs typeface="Playfair Display"/>
                <a:sym typeface="Playfair Display"/>
              </a:defRPr>
            </a:lvl4pPr>
            <a:lvl5pPr marL="0" marR="0" lvl="4" indent="0" algn="r" rtl="0">
              <a:spcBef>
                <a:spcPts val="0"/>
              </a:spcBef>
              <a:buNone/>
              <a:defRPr sz="1200">
                <a:solidFill>
                  <a:srgbClr val="888888"/>
                </a:solidFill>
                <a:latin typeface="Playfair Display"/>
                <a:ea typeface="Playfair Display"/>
                <a:cs typeface="Playfair Display"/>
                <a:sym typeface="Playfair Display"/>
              </a:defRPr>
            </a:lvl5pPr>
            <a:lvl6pPr marL="0" marR="0" lvl="5" indent="0" algn="r" rtl="0">
              <a:spcBef>
                <a:spcPts val="0"/>
              </a:spcBef>
              <a:buNone/>
              <a:defRPr sz="1200">
                <a:solidFill>
                  <a:srgbClr val="888888"/>
                </a:solidFill>
                <a:latin typeface="Playfair Display"/>
                <a:ea typeface="Playfair Display"/>
                <a:cs typeface="Playfair Display"/>
                <a:sym typeface="Playfair Display"/>
              </a:defRPr>
            </a:lvl6pPr>
            <a:lvl7pPr marL="0" marR="0" lvl="6" indent="0" algn="r" rtl="0">
              <a:spcBef>
                <a:spcPts val="0"/>
              </a:spcBef>
              <a:buNone/>
              <a:defRPr sz="1200">
                <a:solidFill>
                  <a:srgbClr val="888888"/>
                </a:solidFill>
                <a:latin typeface="Playfair Display"/>
                <a:ea typeface="Playfair Display"/>
                <a:cs typeface="Playfair Display"/>
                <a:sym typeface="Playfair Display"/>
              </a:defRPr>
            </a:lvl7pPr>
            <a:lvl8pPr marL="0" marR="0" lvl="7" indent="0" algn="r" rtl="0">
              <a:spcBef>
                <a:spcPts val="0"/>
              </a:spcBef>
              <a:buNone/>
              <a:defRPr sz="1200">
                <a:solidFill>
                  <a:srgbClr val="888888"/>
                </a:solidFill>
                <a:latin typeface="Playfair Display"/>
                <a:ea typeface="Playfair Display"/>
                <a:cs typeface="Playfair Display"/>
                <a:sym typeface="Playfair Display"/>
              </a:defRPr>
            </a:lvl8pPr>
            <a:lvl9pPr marL="0" marR="0" lvl="8" indent="0" algn="r" rtl="0">
              <a:spcBef>
                <a:spcPts val="0"/>
              </a:spcBef>
              <a:buNone/>
              <a:defRPr sz="1200">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226243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smtClean="0"/>
              <a:t>1/29/2019</a:t>
            </a:fld>
            <a:endParaRPr lang="ru-RU"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dirty="0"/>
              <a:t>ADD A FOOTER</a:t>
            </a:r>
            <a:endParaRPr lang="ru-RU" dirty="0"/>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ru-RU" smtClean="0"/>
              <a:t>‹#›</a:t>
            </a:fld>
            <a:endParaRPr lang="ru-RU"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a:t>Click icon to add picture</a:t>
            </a:r>
            <a:endParaRPr lang="ru-RU"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ru-RU" dirty="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a:t>Click to edit Master title style</a:t>
            </a:r>
            <a:endParaRPr lang="ru-RU"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smtClean="0"/>
              <a:t>1/29/2019</a:t>
            </a:fld>
            <a:endParaRPr lang="ru-RU"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ru-RU" smtClean="0"/>
              <a:pPr/>
              <a:t>‹#›</a:t>
            </a:fld>
            <a:endParaRPr lang="ru-RU"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a:t>Edit Master text styles</a:t>
            </a:r>
          </a:p>
          <a:p>
            <a:pPr lvl="1"/>
            <a:r>
              <a:rPr lang="en-US"/>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a:t>Click icon to add picture</a:t>
            </a:r>
            <a:endParaRPr lang="ru-RU"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3.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smtClean="0"/>
              <a:t>1/29/2019</a:t>
            </a:fld>
            <a:endParaRPr lang="ru-RU"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ru-RU" smtClean="0"/>
              <a:pPr/>
              <a:t>‹#›</a:t>
            </a:fld>
            <a:endParaRPr lang="ru-RU"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Libre Baskerville"/>
                <a:ea typeface="Libre Baskerville"/>
                <a:cs typeface="Libre Baskerville"/>
                <a:sym typeface="Libre Baskerville"/>
              </a:defRPr>
            </a:lvl1pPr>
            <a:lvl2pPr marR="0" lvl="1"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1pPr>
            <a:lvl2pPr marL="0" marR="0" lvl="1"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2pPr>
            <a:lvl3pPr marL="0" marR="0" lvl="2"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3pPr>
            <a:lvl4pPr marL="0" marR="0" lvl="3"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4pPr>
            <a:lvl5pPr marL="0" marR="0" lvl="4"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5pPr>
            <a:lvl6pPr marL="0" marR="0" lvl="5"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6pPr>
            <a:lvl7pPr marL="0" marR="0" lvl="6"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7pPr>
            <a:lvl8pPr marL="0" marR="0" lvl="7"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8pPr>
            <a:lvl9pPr marL="0" marR="0" lvl="8" indent="0" algn="r" rtl="0">
              <a:spcBef>
                <a:spcPts val="0"/>
              </a:spcBef>
              <a:buNone/>
              <a:defRPr sz="1200" b="0" i="0" u="none" strike="noStrike" cap="none">
                <a:solidFill>
                  <a:srgbClr val="888888"/>
                </a:solidFill>
                <a:latin typeface="Libre Baskerville"/>
                <a:ea typeface="Libre Baskerville"/>
                <a:cs typeface="Libre Baskerville"/>
                <a:sym typeface="Libre Baskervill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83487477"/>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rtl="0">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spcBef>
                <a:spcPts val="0"/>
              </a:spcBef>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643994350"/>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hyperlink" Target="https://public.tableau.com/profile/xinrantao#!/" TargetMode="External"/><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hyperlink" Target="Airbnb%20&amp;%20Zillow%20Data%20Challenge%20-%20Xinran%20Tao/Airbnb%20&amp;%20Zillow%20Data%20Challenge/Analysis%20Report.pdf" TargetMode="External"/><Relationship Id="rId5" Type="http://schemas.openxmlformats.org/officeDocument/2006/relationships/hyperlink" Target="Airbnb%20&amp;%20Zillow%20Data%20Challenge%20-%20Xinran%20Tao/Airbnb%20&amp;%20Zillow%20Data%20Challenge/scraping+zipcodes.html" TargetMode="External"/><Relationship Id="rId4" Type="http://schemas.openxmlformats.org/officeDocument/2006/relationships/hyperlink" Target="Airbnb%20&amp;%20Zillow%20Data%20Challenge%20-%20Xinran%20Tao/Airbnb%20&amp;%20Zillow%20Data%20Challenge/C1+data+challenge%20.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4" descr="Related image">
            <a:extLst>
              <a:ext uri="{FF2B5EF4-FFF2-40B4-BE49-F238E27FC236}">
                <a16:creationId xmlns:a16="http://schemas.microsoft.com/office/drawing/2014/main" id="{95E5EA86-9371-4FEA-AA52-9B7ABBAEBAF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570"/>
                    </a14:imgEffect>
                    <a14:imgEffect>
                      <a14:saturation sat="137000"/>
                    </a14:imgEffect>
                  </a14:imgLayer>
                </a14:imgProps>
              </a:ext>
              <a:ext uri="{28A0092B-C50C-407E-A947-70E740481C1C}">
                <a14:useLocalDpi xmlns:a14="http://schemas.microsoft.com/office/drawing/2010/main" val="0"/>
              </a:ext>
            </a:extLst>
          </a:blip>
          <a:srcRect t="9453" r="9091" b="1534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a:xfrm>
            <a:off x="449429" y="758284"/>
            <a:ext cx="4107216" cy="3196570"/>
          </a:xfrm>
        </p:spPr>
        <p:txBody>
          <a:bodyPr vert="horz" lIns="91440" tIns="45720" rIns="91440" bIns="45720" rtlCol="0" anchor="b">
            <a:normAutofit/>
          </a:bodyPr>
          <a:lstStyle/>
          <a:p>
            <a:r>
              <a:rPr lang="en-US" sz="4800" dirty="0">
                <a:solidFill>
                  <a:srgbClr val="000000"/>
                </a:solidFill>
                <a:latin typeface="Bodoni MT" panose="02070603080606020203" pitchFamily="18" charset="0"/>
              </a:rPr>
              <a:t>NYC INVESTMENT ANALYSIS</a:t>
            </a:r>
            <a:br>
              <a:rPr lang="en-US" sz="4800" dirty="0">
                <a:solidFill>
                  <a:srgbClr val="FFC000"/>
                </a:solidFill>
                <a:latin typeface="Bodoni MT" panose="02070603080606020203" pitchFamily="18" charset="0"/>
              </a:rPr>
            </a:br>
            <a:endParaRPr lang="en-US" sz="4800" dirty="0">
              <a:solidFill>
                <a:srgbClr val="FFC000"/>
              </a:solidFill>
              <a:latin typeface="Bodoni MT" panose="02070603080606020203" pitchFamily="18" charset="0"/>
            </a:endParaRPr>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674237" y="4391961"/>
            <a:ext cx="3657600" cy="932514"/>
          </a:xfrm>
          <a:noFill/>
        </p:spPr>
        <p:txBody>
          <a:bodyPr vert="horz" lIns="91440" tIns="45720" rIns="91440" bIns="45720" rtlCol="0">
            <a:normAutofit/>
          </a:bodyPr>
          <a:lstStyle/>
          <a:p>
            <a:r>
              <a:rPr lang="en-US" sz="2400" dirty="0">
                <a:solidFill>
                  <a:srgbClr val="000000"/>
                </a:solidFill>
                <a:latin typeface="Bodoni MT" panose="02070603080606020203" pitchFamily="18" charset="0"/>
                <a:cs typeface="Aldhabi" panose="01000000000000000000" pitchFamily="2" charset="-78"/>
              </a:rPr>
              <a:t>Xinran Tao</a:t>
            </a:r>
          </a:p>
          <a:p>
            <a:r>
              <a:rPr lang="en-US" sz="2400" dirty="0">
                <a:solidFill>
                  <a:srgbClr val="000000"/>
                </a:solidFill>
                <a:latin typeface="Bodoni MT" panose="02070603080606020203" pitchFamily="18" charset="0"/>
                <a:cs typeface="Aldhabi" panose="01000000000000000000" pitchFamily="2" charset="-78"/>
              </a:rPr>
              <a:t>02/05/2019</a:t>
            </a:r>
          </a:p>
        </p:txBody>
      </p:sp>
      <p:cxnSp>
        <p:nvCxnSpPr>
          <p:cNvPr id="44" name="Straight Connector 43">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436A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17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74531"/>
            <a:ext cx="4793140"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 Manipulation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16965" y="32680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6" name="Google Shape;153;p18">
            <a:extLst>
              <a:ext uri="{FF2B5EF4-FFF2-40B4-BE49-F238E27FC236}">
                <a16:creationId xmlns:a16="http://schemas.microsoft.com/office/drawing/2014/main" id="{14A60C94-B86B-4B8B-9454-507B9628E764}"/>
              </a:ext>
            </a:extLst>
          </p:cNvPr>
          <p:cNvSpPr/>
          <p:nvPr/>
        </p:nvSpPr>
        <p:spPr>
          <a:xfrm>
            <a:off x="406400" y="1307050"/>
            <a:ext cx="11236960" cy="5122324"/>
          </a:xfrm>
          <a:prstGeom prst="rect">
            <a:avLst/>
          </a:prstGeom>
          <a:solidFill>
            <a:schemeClr val="lt2"/>
          </a:solidFill>
          <a:ln>
            <a:noFill/>
          </a:ln>
        </p:spPr>
        <p:txBody>
          <a:bodyPr spcFirstLastPara="1" wrap="square" lIns="91425" tIns="45700" rIns="91425" bIns="45700" anchor="ctr" anchorCtr="0">
            <a:noAutofit/>
          </a:bodyPr>
          <a:lstStyle/>
          <a:p>
            <a:pPr marL="285750" marR="0" lvl="0" indent="-2857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2" name="TextBox 1">
            <a:extLst>
              <a:ext uri="{FF2B5EF4-FFF2-40B4-BE49-F238E27FC236}">
                <a16:creationId xmlns:a16="http://schemas.microsoft.com/office/drawing/2014/main" id="{71C5852A-80F4-4704-A267-755FEEEC0AF7}"/>
              </a:ext>
            </a:extLst>
          </p:cNvPr>
          <p:cNvSpPr txBox="1"/>
          <p:nvPr/>
        </p:nvSpPr>
        <p:spPr>
          <a:xfrm>
            <a:off x="465635" y="1801651"/>
            <a:ext cx="1021080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entury Schoolbook" panose="02040604050505020304" pitchFamily="18" charset="0"/>
              </a:rPr>
              <a:t>Select zip code in New York City using USPS NYC zipcode list rather than using City or State to choose the zipcode to make sure our selection is accurate.</a:t>
            </a:r>
          </a:p>
          <a:p>
            <a:pPr marL="285750" indent="-285750">
              <a:buFont typeface="Wingdings" panose="05000000000000000000" pitchFamily="2" charset="2"/>
              <a:buChar char="Ø"/>
            </a:pPr>
            <a:r>
              <a:rPr lang="en-US" dirty="0">
                <a:latin typeface="Century Schoolbook" panose="02040604050505020304" pitchFamily="18" charset="0"/>
              </a:rPr>
              <a:t>Select </a:t>
            </a:r>
            <a:r>
              <a:rPr lang="en-US" i="1" dirty="0">
                <a:latin typeface="Century Schoolbook" panose="02040604050505020304" pitchFamily="18" charset="0"/>
              </a:rPr>
              <a:t>Bedrooms </a:t>
            </a:r>
            <a:r>
              <a:rPr lang="en-US" dirty="0">
                <a:latin typeface="Century Schoolbook" panose="02040604050505020304" pitchFamily="18" charset="0"/>
              </a:rPr>
              <a:t>= 2 &amp; </a:t>
            </a:r>
            <a:r>
              <a:rPr lang="en-US" i="1" dirty="0">
                <a:latin typeface="Century Schoolbook" panose="02040604050505020304" pitchFamily="18" charset="0"/>
              </a:rPr>
              <a:t>RoomType</a:t>
            </a:r>
            <a:r>
              <a:rPr lang="en-US" dirty="0">
                <a:latin typeface="Century Schoolbook" panose="02040604050505020304" pitchFamily="18" charset="0"/>
              </a:rPr>
              <a:t> = Entire Home to make sure the property type meet the client’s investment requirement.</a:t>
            </a:r>
          </a:p>
          <a:p>
            <a:pPr marL="285750" indent="-285750">
              <a:buFont typeface="Wingdings" panose="05000000000000000000" pitchFamily="2" charset="2"/>
              <a:buChar char="Ø"/>
            </a:pPr>
            <a:r>
              <a:rPr lang="en-US" dirty="0">
                <a:latin typeface="Century Schoolbook" panose="02040604050505020304" pitchFamily="18" charset="0"/>
              </a:rPr>
              <a:t>Delete irrelevant columns and only keep the columns of zipcode and daily price.</a:t>
            </a:r>
          </a:p>
          <a:p>
            <a:pPr marL="285750" indent="-285750">
              <a:buFont typeface="Wingdings" panose="05000000000000000000" pitchFamily="2" charset="2"/>
              <a:buChar char="Ø"/>
            </a:pPr>
            <a:r>
              <a:rPr lang="en-US" dirty="0">
                <a:latin typeface="Century Schoolbook" panose="02040604050505020304" pitchFamily="18" charset="0"/>
              </a:rPr>
              <a:t>Aggregate by zipcode by using the mean value of daily price.</a:t>
            </a:r>
          </a:p>
        </p:txBody>
      </p:sp>
      <p:sp>
        <p:nvSpPr>
          <p:cNvPr id="10" name="Google Shape;157;p18">
            <a:extLst>
              <a:ext uri="{FF2B5EF4-FFF2-40B4-BE49-F238E27FC236}">
                <a16:creationId xmlns:a16="http://schemas.microsoft.com/office/drawing/2014/main" id="{9045DB6F-8B05-4E67-AA78-C3D7C75AD1E0}"/>
              </a:ext>
            </a:extLst>
          </p:cNvPr>
          <p:cNvSpPr txBox="1"/>
          <p:nvPr/>
        </p:nvSpPr>
        <p:spPr>
          <a:xfrm>
            <a:off x="465635" y="1451216"/>
            <a:ext cx="5360330" cy="35043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kumimoji="0" lang="en-US" sz="2133"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Airbnb Dataset</a:t>
            </a:r>
            <a:endParaRPr kumimoji="0" sz="1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sp>
        <p:nvSpPr>
          <p:cNvPr id="11" name="Google Shape;157;p18">
            <a:extLst>
              <a:ext uri="{FF2B5EF4-FFF2-40B4-BE49-F238E27FC236}">
                <a16:creationId xmlns:a16="http://schemas.microsoft.com/office/drawing/2014/main" id="{4AA80115-0C1D-409E-899B-664B1FE002CC}"/>
              </a:ext>
            </a:extLst>
          </p:cNvPr>
          <p:cNvSpPr txBox="1"/>
          <p:nvPr/>
        </p:nvSpPr>
        <p:spPr>
          <a:xfrm>
            <a:off x="406400" y="3624827"/>
            <a:ext cx="5360330" cy="35043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lang="en-US" sz="2133" i="1" kern="0" dirty="0">
                <a:solidFill>
                  <a:srgbClr val="252738"/>
                </a:solidFill>
                <a:latin typeface="Century Schoolbook" panose="02040604050505020304" pitchFamily="18" charset="0"/>
                <a:ea typeface="Libre Baskerville"/>
                <a:cs typeface="Libre Baskerville"/>
                <a:sym typeface="Libre Baskerville"/>
              </a:rPr>
              <a:t>Zillow</a:t>
            </a:r>
            <a:r>
              <a:rPr kumimoji="0" lang="en-US" sz="2133"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 Dataset</a:t>
            </a:r>
            <a:endParaRPr kumimoji="0" sz="1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sp>
        <p:nvSpPr>
          <p:cNvPr id="12" name="TextBox 11">
            <a:extLst>
              <a:ext uri="{FF2B5EF4-FFF2-40B4-BE49-F238E27FC236}">
                <a16:creationId xmlns:a16="http://schemas.microsoft.com/office/drawing/2014/main" id="{7A3169A0-32EA-47C3-93C6-C66EFCD907B9}"/>
              </a:ext>
            </a:extLst>
          </p:cNvPr>
          <p:cNvSpPr txBox="1"/>
          <p:nvPr/>
        </p:nvSpPr>
        <p:spPr>
          <a:xfrm>
            <a:off x="465635" y="4004032"/>
            <a:ext cx="10210800"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entury Schoolbook" panose="02040604050505020304" pitchFamily="18" charset="0"/>
              </a:rPr>
              <a:t>Select zip code in New York City using USPS NYC zipcode list rather than using City to choose the zipcode to make sure our selection is accurate.</a:t>
            </a:r>
          </a:p>
          <a:p>
            <a:pPr marL="285750" indent="-285750">
              <a:buFont typeface="Wingdings" panose="05000000000000000000" pitchFamily="2" charset="2"/>
              <a:buChar char="Ø"/>
            </a:pPr>
            <a:r>
              <a:rPr lang="en-US" dirty="0">
                <a:latin typeface="Century Schoolbook" panose="02040604050505020304" pitchFamily="18" charset="0"/>
              </a:rPr>
              <a:t>Delete irrelevant columns and only keep the columns of zipcode and property price column of 2007-07 ~ 2017-06.</a:t>
            </a:r>
          </a:p>
          <a:p>
            <a:pPr marL="285750" indent="-285750">
              <a:buFont typeface="Wingdings" panose="05000000000000000000" pitchFamily="2" charset="2"/>
              <a:buChar char="Ø"/>
            </a:pPr>
            <a:r>
              <a:rPr lang="en-US" dirty="0">
                <a:latin typeface="Century Schoolbook" panose="02040604050505020304" pitchFamily="18" charset="0"/>
              </a:rPr>
              <a:t>No aggregation needed for the zipcode because every record has a unique zipcode.</a:t>
            </a:r>
          </a:p>
        </p:txBody>
      </p:sp>
      <p:sp>
        <p:nvSpPr>
          <p:cNvPr id="13" name="Google Shape;157;p18">
            <a:extLst>
              <a:ext uri="{FF2B5EF4-FFF2-40B4-BE49-F238E27FC236}">
                <a16:creationId xmlns:a16="http://schemas.microsoft.com/office/drawing/2014/main" id="{D3E607C0-E476-4376-BB26-0A5A059FB1A6}"/>
              </a:ext>
            </a:extLst>
          </p:cNvPr>
          <p:cNvSpPr txBox="1"/>
          <p:nvPr/>
        </p:nvSpPr>
        <p:spPr>
          <a:xfrm>
            <a:off x="406400" y="5535103"/>
            <a:ext cx="5360330" cy="35043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lang="en-US" sz="2133" i="1" kern="0" dirty="0">
                <a:solidFill>
                  <a:srgbClr val="252738"/>
                </a:solidFill>
                <a:latin typeface="Century Schoolbook" panose="02040604050505020304" pitchFamily="18" charset="0"/>
                <a:ea typeface="Libre Baskerville"/>
                <a:cs typeface="Libre Baskerville"/>
                <a:sym typeface="Libre Baskerville"/>
              </a:rPr>
              <a:t>Merging Dataset</a:t>
            </a:r>
            <a:endParaRPr kumimoji="0" sz="1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sp>
        <p:nvSpPr>
          <p:cNvPr id="14" name="TextBox 13">
            <a:extLst>
              <a:ext uri="{FF2B5EF4-FFF2-40B4-BE49-F238E27FC236}">
                <a16:creationId xmlns:a16="http://schemas.microsoft.com/office/drawing/2014/main" id="{BCC4F79A-BBC5-49BE-AE86-ACC087FBA3F9}"/>
              </a:ext>
            </a:extLst>
          </p:cNvPr>
          <p:cNvSpPr txBox="1"/>
          <p:nvPr/>
        </p:nvSpPr>
        <p:spPr>
          <a:xfrm>
            <a:off x="465635" y="5929415"/>
            <a:ext cx="102108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entury Schoolbook" panose="02040604050505020304" pitchFamily="18" charset="0"/>
              </a:rPr>
              <a:t>Inner join the two datasets on zipcode and finally got 22 zipcodes.</a:t>
            </a:r>
          </a:p>
        </p:txBody>
      </p:sp>
    </p:spTree>
    <p:extLst>
      <p:ext uri="{BB962C8B-B14F-4D97-AF65-F5344CB8AC3E}">
        <p14:creationId xmlns:p14="http://schemas.microsoft.com/office/powerpoint/2010/main" val="104487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80329" y="193804"/>
            <a:ext cx="5004754"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Dataset Visualization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24425" y="24607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6" name="Picture 5">
            <a:extLst>
              <a:ext uri="{FF2B5EF4-FFF2-40B4-BE49-F238E27FC236}">
                <a16:creationId xmlns:a16="http://schemas.microsoft.com/office/drawing/2014/main" id="{6C270306-4F85-42A8-95D7-7FF1C4A522ED}"/>
              </a:ext>
            </a:extLst>
          </p:cNvPr>
          <p:cNvPicPr/>
          <p:nvPr/>
        </p:nvPicPr>
        <p:blipFill rotWithShape="1">
          <a:blip r:embed="rId3">
            <a:extLst>
              <a:ext uri="{28A0092B-C50C-407E-A947-70E740481C1C}">
                <a14:useLocalDpi xmlns:a14="http://schemas.microsoft.com/office/drawing/2010/main" val="0"/>
              </a:ext>
            </a:extLst>
          </a:blip>
          <a:srcRect t="6997" b="5279"/>
          <a:stretch/>
        </p:blipFill>
        <p:spPr bwMode="auto">
          <a:xfrm>
            <a:off x="1259590" y="1105902"/>
            <a:ext cx="7717548" cy="4349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A7780824-3C82-460B-AC09-FDEFBB02C70F}"/>
              </a:ext>
            </a:extLst>
          </p:cNvPr>
          <p:cNvSpPr/>
          <p:nvPr/>
        </p:nvSpPr>
        <p:spPr>
          <a:xfrm>
            <a:off x="3230280" y="5559751"/>
            <a:ext cx="4215641"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1 NYC Daily Rent Price distribution</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AF523905-385E-42A9-B516-14BAF854FF2D}"/>
              </a:ext>
            </a:extLst>
          </p:cNvPr>
          <p:cNvSpPr/>
          <p:nvPr/>
        </p:nvSpPr>
        <p:spPr>
          <a:xfrm>
            <a:off x="9316395" y="2598003"/>
            <a:ext cx="2576346" cy="830997"/>
          </a:xfrm>
          <a:prstGeom prst="rect">
            <a:avLst/>
          </a:prstGeom>
        </p:spPr>
        <p:txBody>
          <a:bodyPr wrap="none">
            <a:spAutoFit/>
          </a:bodyPr>
          <a:lstStyle/>
          <a:p>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Most: $100 ~ $300</a:t>
            </a:r>
          </a:p>
          <a:p>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Highest: $1000</a:t>
            </a:r>
            <a:endParaRPr lang="en-US" sz="2400" dirty="0"/>
          </a:p>
        </p:txBody>
      </p:sp>
      <p:cxnSp>
        <p:nvCxnSpPr>
          <p:cNvPr id="16" name="Straight Connector 15">
            <a:extLst>
              <a:ext uri="{FF2B5EF4-FFF2-40B4-BE49-F238E27FC236}">
                <a16:creationId xmlns:a16="http://schemas.microsoft.com/office/drawing/2014/main" id="{677D1DDD-73B1-464F-BBB9-9B387D4ED948}"/>
              </a:ext>
            </a:extLst>
          </p:cNvPr>
          <p:cNvCxnSpPr>
            <a:cxnSpLocks/>
          </p:cNvCxnSpPr>
          <p:nvPr/>
        </p:nvCxnSpPr>
        <p:spPr>
          <a:xfrm>
            <a:off x="2674374" y="1772093"/>
            <a:ext cx="0" cy="3355088"/>
          </a:xfrm>
          <a:prstGeom prst="line">
            <a:avLst/>
          </a:prstGeom>
          <a:ln>
            <a:solidFill>
              <a:srgbClr val="E47577"/>
            </a:solidFill>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1B1C5547-7872-4847-80D1-CC458965F34A}"/>
              </a:ext>
            </a:extLst>
          </p:cNvPr>
          <p:cNvCxnSpPr>
            <a:cxnSpLocks/>
          </p:cNvCxnSpPr>
          <p:nvPr/>
        </p:nvCxnSpPr>
        <p:spPr>
          <a:xfrm>
            <a:off x="3859161" y="1772093"/>
            <a:ext cx="0" cy="3355088"/>
          </a:xfrm>
          <a:prstGeom prst="line">
            <a:avLst/>
          </a:prstGeom>
          <a:ln>
            <a:solidFill>
              <a:srgbClr val="E47577"/>
            </a:solidFill>
          </a:ln>
        </p:spPr>
        <p:style>
          <a:lnRef idx="2">
            <a:schemeClr val="accent4"/>
          </a:lnRef>
          <a:fillRef idx="0">
            <a:schemeClr val="accent4"/>
          </a:fillRef>
          <a:effectRef idx="1">
            <a:schemeClr val="accent4"/>
          </a:effectRef>
          <a:fontRef idx="minor">
            <a:schemeClr val="tx1"/>
          </a:fontRef>
        </p:style>
      </p:cxnSp>
      <p:cxnSp>
        <p:nvCxnSpPr>
          <p:cNvPr id="19" name="Straight Arrow Connector 18">
            <a:extLst>
              <a:ext uri="{FF2B5EF4-FFF2-40B4-BE49-F238E27FC236}">
                <a16:creationId xmlns:a16="http://schemas.microsoft.com/office/drawing/2014/main" id="{A4897494-8890-44EB-84E0-57241094C21F}"/>
              </a:ext>
            </a:extLst>
          </p:cNvPr>
          <p:cNvCxnSpPr/>
          <p:nvPr/>
        </p:nvCxnSpPr>
        <p:spPr>
          <a:xfrm>
            <a:off x="2674374" y="5019026"/>
            <a:ext cx="1184787" cy="0"/>
          </a:xfrm>
          <a:prstGeom prst="straightConnector1">
            <a:avLst/>
          </a:prstGeom>
          <a:ln>
            <a:solidFill>
              <a:srgbClr val="E47577"/>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8712CF7-1573-4567-99CD-AF0EEBD53BC1}"/>
              </a:ext>
            </a:extLst>
          </p:cNvPr>
          <p:cNvSpPr txBox="1"/>
          <p:nvPr/>
        </p:nvSpPr>
        <p:spPr>
          <a:xfrm>
            <a:off x="2384328" y="5120813"/>
            <a:ext cx="580091" cy="369332"/>
          </a:xfrm>
          <a:prstGeom prst="rect">
            <a:avLst/>
          </a:prstGeom>
          <a:noFill/>
        </p:spPr>
        <p:txBody>
          <a:bodyPr wrap="square" rtlCol="0">
            <a:spAutoFit/>
          </a:bodyPr>
          <a:lstStyle/>
          <a:p>
            <a:r>
              <a:rPr lang="en-US" b="1" dirty="0">
                <a:solidFill>
                  <a:srgbClr val="4C72B0"/>
                </a:solidFill>
              </a:rPr>
              <a:t>100</a:t>
            </a:r>
          </a:p>
        </p:txBody>
      </p:sp>
      <p:sp>
        <p:nvSpPr>
          <p:cNvPr id="25" name="TextBox 24">
            <a:extLst>
              <a:ext uri="{FF2B5EF4-FFF2-40B4-BE49-F238E27FC236}">
                <a16:creationId xmlns:a16="http://schemas.microsoft.com/office/drawing/2014/main" id="{3C97AB20-058B-407C-B4F3-AE8B865BE6C9}"/>
              </a:ext>
            </a:extLst>
          </p:cNvPr>
          <p:cNvSpPr txBox="1"/>
          <p:nvPr/>
        </p:nvSpPr>
        <p:spPr>
          <a:xfrm>
            <a:off x="3569115" y="5124444"/>
            <a:ext cx="580091" cy="369332"/>
          </a:xfrm>
          <a:prstGeom prst="rect">
            <a:avLst/>
          </a:prstGeom>
          <a:noFill/>
        </p:spPr>
        <p:txBody>
          <a:bodyPr wrap="square" rtlCol="0">
            <a:spAutoFit/>
          </a:bodyPr>
          <a:lstStyle/>
          <a:p>
            <a:r>
              <a:rPr lang="en-US" b="1" dirty="0">
                <a:solidFill>
                  <a:srgbClr val="4C72B0"/>
                </a:solidFill>
              </a:rPr>
              <a:t>300</a:t>
            </a:r>
          </a:p>
        </p:txBody>
      </p:sp>
      <p:sp>
        <p:nvSpPr>
          <p:cNvPr id="26" name="TextBox 25">
            <a:extLst>
              <a:ext uri="{FF2B5EF4-FFF2-40B4-BE49-F238E27FC236}">
                <a16:creationId xmlns:a16="http://schemas.microsoft.com/office/drawing/2014/main" id="{7327A6D4-F6EA-4A3D-9D63-95291804B993}"/>
              </a:ext>
            </a:extLst>
          </p:cNvPr>
          <p:cNvSpPr txBox="1"/>
          <p:nvPr/>
        </p:nvSpPr>
        <p:spPr>
          <a:xfrm>
            <a:off x="7754498" y="5120813"/>
            <a:ext cx="747239" cy="369332"/>
          </a:xfrm>
          <a:prstGeom prst="rect">
            <a:avLst/>
          </a:prstGeom>
          <a:noFill/>
        </p:spPr>
        <p:txBody>
          <a:bodyPr wrap="square" rtlCol="0">
            <a:spAutoFit/>
          </a:bodyPr>
          <a:lstStyle/>
          <a:p>
            <a:r>
              <a:rPr lang="en-US" b="1" dirty="0">
                <a:solidFill>
                  <a:srgbClr val="4C72B0"/>
                </a:solidFill>
              </a:rPr>
              <a:t>1000</a:t>
            </a:r>
          </a:p>
        </p:txBody>
      </p:sp>
    </p:spTree>
    <p:extLst>
      <p:ext uri="{BB962C8B-B14F-4D97-AF65-F5344CB8AC3E}">
        <p14:creationId xmlns:p14="http://schemas.microsoft.com/office/powerpoint/2010/main" val="317303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80329" y="193804"/>
            <a:ext cx="5004754"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Dataset Visualization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24425" y="24607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7" name="Picture 6">
            <a:extLst>
              <a:ext uri="{FF2B5EF4-FFF2-40B4-BE49-F238E27FC236}">
                <a16:creationId xmlns:a16="http://schemas.microsoft.com/office/drawing/2014/main" id="{F1F0696B-56DA-47C5-A47B-605C323DC612}"/>
              </a:ext>
            </a:extLst>
          </p:cNvPr>
          <p:cNvPicPr/>
          <p:nvPr/>
        </p:nvPicPr>
        <p:blipFill rotWithShape="1">
          <a:blip r:embed="rId3">
            <a:extLst>
              <a:ext uri="{28A0092B-C50C-407E-A947-70E740481C1C}">
                <a14:useLocalDpi xmlns:a14="http://schemas.microsoft.com/office/drawing/2010/main" val="0"/>
              </a:ext>
            </a:extLst>
          </a:blip>
          <a:srcRect l="10140" t="7124" r="9502"/>
          <a:stretch/>
        </p:blipFill>
        <p:spPr bwMode="auto">
          <a:xfrm>
            <a:off x="949042" y="1345902"/>
            <a:ext cx="10111061" cy="3775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612596D5-64E9-4A6B-9515-18C6DE7C3545}"/>
              </a:ext>
            </a:extLst>
          </p:cNvPr>
          <p:cNvSpPr/>
          <p:nvPr/>
        </p:nvSpPr>
        <p:spPr>
          <a:xfrm>
            <a:off x="2607597" y="5186751"/>
            <a:ext cx="7213123" cy="369332"/>
          </a:xfrm>
          <a:prstGeom prst="rect">
            <a:avLst/>
          </a:prstGeom>
        </p:spPr>
        <p:txBody>
          <a:bodyPr wrap="square">
            <a:spAutoFit/>
          </a:bodyPr>
          <a:lstStyle/>
          <a:p>
            <a:pPr marR="0" algn="ctr">
              <a:spcBef>
                <a:spcPts val="0"/>
              </a:spcBef>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2 NYC Top 100 </a:t>
            </a:r>
            <a:r>
              <a:rPr lang="en-US" i="1" dirty="0" err="1">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Zipcodes</a:t>
            </a: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 with Highest Average Daily Rent Price</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517F75AF-FE22-4A10-B295-D1E52A221FDF}"/>
              </a:ext>
            </a:extLst>
          </p:cNvPr>
          <p:cNvSpPr/>
          <p:nvPr/>
        </p:nvSpPr>
        <p:spPr>
          <a:xfrm>
            <a:off x="557007" y="5712231"/>
            <a:ext cx="1425390"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1</a:t>
            </a:r>
            <a:r>
              <a:rPr lang="en-US" sz="2000" b="1" baseline="30000"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st</a:t>
            </a: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 Highest:</a:t>
            </a:r>
            <a:endParaRPr lang="en-US" sz="2000" dirty="0"/>
          </a:p>
        </p:txBody>
      </p:sp>
      <p:sp>
        <p:nvSpPr>
          <p:cNvPr id="25" name="Rectangle 24">
            <a:extLst>
              <a:ext uri="{FF2B5EF4-FFF2-40B4-BE49-F238E27FC236}">
                <a16:creationId xmlns:a16="http://schemas.microsoft.com/office/drawing/2014/main" id="{D6FFC3D7-3F5A-47CF-A079-DAA3F22097C6}"/>
              </a:ext>
            </a:extLst>
          </p:cNvPr>
          <p:cNvSpPr/>
          <p:nvPr/>
        </p:nvSpPr>
        <p:spPr>
          <a:xfrm>
            <a:off x="1791381" y="5712231"/>
            <a:ext cx="2110514"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10270 Wall Street</a:t>
            </a:r>
            <a:endParaRPr lang="en-US" sz="2000" dirty="0"/>
          </a:p>
        </p:txBody>
      </p:sp>
      <p:sp>
        <p:nvSpPr>
          <p:cNvPr id="26" name="Rectangle 25">
            <a:extLst>
              <a:ext uri="{FF2B5EF4-FFF2-40B4-BE49-F238E27FC236}">
                <a16:creationId xmlns:a16="http://schemas.microsoft.com/office/drawing/2014/main" id="{3E5DECBA-7DA1-400E-8CB6-D295413E54BB}"/>
              </a:ext>
            </a:extLst>
          </p:cNvPr>
          <p:cNvSpPr/>
          <p:nvPr/>
        </p:nvSpPr>
        <p:spPr>
          <a:xfrm>
            <a:off x="4309104" y="5712231"/>
            <a:ext cx="1425390"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2</a:t>
            </a:r>
            <a:r>
              <a:rPr lang="en-US" sz="2000" b="1" baseline="30000"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st</a:t>
            </a: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 Highest:</a:t>
            </a:r>
            <a:endParaRPr lang="en-US" sz="2000" dirty="0"/>
          </a:p>
        </p:txBody>
      </p:sp>
      <p:sp>
        <p:nvSpPr>
          <p:cNvPr id="16" name="Rectangle 15">
            <a:extLst>
              <a:ext uri="{FF2B5EF4-FFF2-40B4-BE49-F238E27FC236}">
                <a16:creationId xmlns:a16="http://schemas.microsoft.com/office/drawing/2014/main" id="{E8E053F0-4BD1-4B0B-9A97-126A55F4724F}"/>
              </a:ext>
            </a:extLst>
          </p:cNvPr>
          <p:cNvSpPr/>
          <p:nvPr/>
        </p:nvSpPr>
        <p:spPr>
          <a:xfrm>
            <a:off x="5597144" y="5712231"/>
            <a:ext cx="1720727"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10007 Tribeca</a:t>
            </a:r>
            <a:endParaRPr lang="en-US" sz="2000" dirty="0"/>
          </a:p>
        </p:txBody>
      </p:sp>
      <p:sp>
        <p:nvSpPr>
          <p:cNvPr id="27" name="Rectangle 26">
            <a:extLst>
              <a:ext uri="{FF2B5EF4-FFF2-40B4-BE49-F238E27FC236}">
                <a16:creationId xmlns:a16="http://schemas.microsoft.com/office/drawing/2014/main" id="{A75B587F-E5A0-44FD-B88E-672B77175938}"/>
              </a:ext>
            </a:extLst>
          </p:cNvPr>
          <p:cNvSpPr/>
          <p:nvPr/>
        </p:nvSpPr>
        <p:spPr>
          <a:xfrm>
            <a:off x="7673516" y="5714061"/>
            <a:ext cx="1425390"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3</a:t>
            </a:r>
            <a:r>
              <a:rPr lang="en-US" sz="2000" b="1" baseline="30000"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st</a:t>
            </a: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 Highest:</a:t>
            </a:r>
            <a:endParaRPr lang="en-US" sz="2000" dirty="0"/>
          </a:p>
        </p:txBody>
      </p:sp>
      <p:sp>
        <p:nvSpPr>
          <p:cNvPr id="28" name="Rectangle 27">
            <a:extLst>
              <a:ext uri="{FF2B5EF4-FFF2-40B4-BE49-F238E27FC236}">
                <a16:creationId xmlns:a16="http://schemas.microsoft.com/office/drawing/2014/main" id="{54DBA092-B3DA-4CBA-8985-1CEEA806983A}"/>
              </a:ext>
            </a:extLst>
          </p:cNvPr>
          <p:cNvSpPr/>
          <p:nvPr/>
        </p:nvSpPr>
        <p:spPr>
          <a:xfrm>
            <a:off x="8984668" y="5726355"/>
            <a:ext cx="2928109" cy="400110"/>
          </a:xfrm>
          <a:prstGeom prst="rect">
            <a:avLst/>
          </a:prstGeom>
        </p:spPr>
        <p:txBody>
          <a:bodyPr wrap="none">
            <a:spAutoFit/>
          </a:bodyPr>
          <a:lstStyle/>
          <a:p>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10111 Rockefeller Center</a:t>
            </a:r>
            <a:endParaRPr lang="en-US" sz="2000" dirty="0"/>
          </a:p>
        </p:txBody>
      </p:sp>
      <p:cxnSp>
        <p:nvCxnSpPr>
          <p:cNvPr id="17" name="Straight Connector 16">
            <a:extLst>
              <a:ext uri="{FF2B5EF4-FFF2-40B4-BE49-F238E27FC236}">
                <a16:creationId xmlns:a16="http://schemas.microsoft.com/office/drawing/2014/main" id="{DA9E56C1-7AE0-4A43-9F50-8C3CA2B9A167}"/>
              </a:ext>
            </a:extLst>
          </p:cNvPr>
          <p:cNvCxnSpPr>
            <a:cxnSpLocks/>
          </p:cNvCxnSpPr>
          <p:nvPr/>
        </p:nvCxnSpPr>
        <p:spPr>
          <a:xfrm>
            <a:off x="1219200" y="4295777"/>
            <a:ext cx="9840903"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9" name="Rectangle 28">
            <a:extLst>
              <a:ext uri="{FF2B5EF4-FFF2-40B4-BE49-F238E27FC236}">
                <a16:creationId xmlns:a16="http://schemas.microsoft.com/office/drawing/2014/main" id="{233969D6-5970-4417-B35C-0086AF4E8D9A}"/>
              </a:ext>
            </a:extLst>
          </p:cNvPr>
          <p:cNvSpPr/>
          <p:nvPr/>
        </p:nvSpPr>
        <p:spPr>
          <a:xfrm>
            <a:off x="245003" y="4111110"/>
            <a:ext cx="704039" cy="369332"/>
          </a:xfrm>
          <a:prstGeom prst="rect">
            <a:avLst/>
          </a:prstGeom>
        </p:spPr>
        <p:txBody>
          <a:bodyPr wrap="none">
            <a:spAutoFit/>
          </a:bodyPr>
          <a:lstStyle/>
          <a:p>
            <a:r>
              <a:rPr lang="en-US"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$100 </a:t>
            </a:r>
            <a:endParaRPr lang="en-US" dirty="0">
              <a:solidFill>
                <a:srgbClr val="4C72B0"/>
              </a:solidFill>
            </a:endParaRPr>
          </a:p>
        </p:txBody>
      </p:sp>
      <p:sp>
        <p:nvSpPr>
          <p:cNvPr id="30" name="Rectangle 29">
            <a:extLst>
              <a:ext uri="{FF2B5EF4-FFF2-40B4-BE49-F238E27FC236}">
                <a16:creationId xmlns:a16="http://schemas.microsoft.com/office/drawing/2014/main" id="{3363D33F-494B-4F67-AB17-3A6CD179AD41}"/>
              </a:ext>
            </a:extLst>
          </p:cNvPr>
          <p:cNvSpPr/>
          <p:nvPr/>
        </p:nvSpPr>
        <p:spPr>
          <a:xfrm>
            <a:off x="245003" y="1518039"/>
            <a:ext cx="704039" cy="369332"/>
          </a:xfrm>
          <a:prstGeom prst="rect">
            <a:avLst/>
          </a:prstGeom>
        </p:spPr>
        <p:txBody>
          <a:bodyPr wrap="none">
            <a:spAutoFit/>
          </a:bodyPr>
          <a:lstStyle/>
          <a:p>
            <a:r>
              <a:rPr lang="en-US"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$800 </a:t>
            </a:r>
            <a:endParaRPr lang="en-US" dirty="0">
              <a:solidFill>
                <a:srgbClr val="4C72B0"/>
              </a:solidFill>
            </a:endParaRPr>
          </a:p>
        </p:txBody>
      </p:sp>
    </p:spTree>
    <p:extLst>
      <p:ext uri="{BB962C8B-B14F-4D97-AF65-F5344CB8AC3E}">
        <p14:creationId xmlns:p14="http://schemas.microsoft.com/office/powerpoint/2010/main" val="39763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6" grpId="0"/>
      <p:bldP spid="16" grpId="0"/>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80329" y="193804"/>
            <a:ext cx="5004754"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Dataset Visualization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24425" y="24607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8" name="Picture 7">
            <a:extLst>
              <a:ext uri="{FF2B5EF4-FFF2-40B4-BE49-F238E27FC236}">
                <a16:creationId xmlns:a16="http://schemas.microsoft.com/office/drawing/2014/main" id="{22123AAB-6626-4EF9-B668-FCDAADC92C7E}"/>
              </a:ext>
            </a:extLst>
          </p:cNvPr>
          <p:cNvPicPr/>
          <p:nvPr/>
        </p:nvPicPr>
        <p:blipFill rotWithShape="1">
          <a:blip r:embed="rId3">
            <a:extLst>
              <a:ext uri="{28A0092B-C50C-407E-A947-70E740481C1C}">
                <a14:useLocalDpi xmlns:a14="http://schemas.microsoft.com/office/drawing/2010/main" val="0"/>
              </a:ext>
            </a:extLst>
          </a:blip>
          <a:srcRect t="6264" b="12128"/>
          <a:stretch/>
        </p:blipFill>
        <p:spPr bwMode="auto">
          <a:xfrm>
            <a:off x="2836673" y="1106536"/>
            <a:ext cx="8996382" cy="47158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AC86AA3C-E4BC-435D-9BA9-D4AD34D0C09B}"/>
              </a:ext>
            </a:extLst>
          </p:cNvPr>
          <p:cNvSpPr/>
          <p:nvPr/>
        </p:nvSpPr>
        <p:spPr>
          <a:xfrm>
            <a:off x="5118364" y="6010711"/>
            <a:ext cx="5515549"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3 Ten Year Trend of Property Price for all Zipcode</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D511C269-DAB1-4734-83C7-9EB3953EDE84}"/>
              </a:ext>
            </a:extLst>
          </p:cNvPr>
          <p:cNvSpPr/>
          <p:nvPr/>
        </p:nvSpPr>
        <p:spPr>
          <a:xfrm>
            <a:off x="0" y="2279547"/>
            <a:ext cx="2836673"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Generally increasing</a:t>
            </a:r>
          </a:p>
          <a:p>
            <a:pPr marL="342900" indent="-342900">
              <a:buFont typeface="Arial" panose="020B0604020202020204" pitchFamily="34" charset="0"/>
              <a:buChar char="•"/>
            </a:pP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Higher price increase faster</a:t>
            </a:r>
          </a:p>
        </p:txBody>
      </p:sp>
      <p:sp>
        <p:nvSpPr>
          <p:cNvPr id="3" name="Arrow: Up 2">
            <a:extLst>
              <a:ext uri="{FF2B5EF4-FFF2-40B4-BE49-F238E27FC236}">
                <a16:creationId xmlns:a16="http://schemas.microsoft.com/office/drawing/2014/main" id="{75A44E0F-B870-42FC-97F8-483938E89446}"/>
              </a:ext>
            </a:extLst>
          </p:cNvPr>
          <p:cNvSpPr/>
          <p:nvPr/>
        </p:nvSpPr>
        <p:spPr>
          <a:xfrm rot="4356231">
            <a:off x="7555475" y="831987"/>
            <a:ext cx="621897" cy="2418322"/>
          </a:xfrm>
          <a:prstGeom prst="upArrow">
            <a:avLst>
              <a:gd name="adj1" fmla="val 42217"/>
              <a:gd name="adj2" fmla="val 147347"/>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F6C4D52-A99F-4491-A3AD-F251AEA8466B}"/>
              </a:ext>
            </a:extLst>
          </p:cNvPr>
          <p:cNvSpPr/>
          <p:nvPr/>
        </p:nvSpPr>
        <p:spPr>
          <a:xfrm rot="10800000">
            <a:off x="5243743" y="2516068"/>
            <a:ext cx="314095" cy="542619"/>
          </a:xfrm>
          <a:prstGeom prst="upArrow">
            <a:avLst>
              <a:gd name="adj1" fmla="val 42217"/>
              <a:gd name="adj2" fmla="val 58938"/>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174DE8-46C5-4EB7-AA1A-C74CDBD36C23}"/>
              </a:ext>
            </a:extLst>
          </p:cNvPr>
          <p:cNvSpPr/>
          <p:nvPr/>
        </p:nvSpPr>
        <p:spPr>
          <a:xfrm>
            <a:off x="0" y="3208076"/>
            <a:ext cx="2836673" cy="1015663"/>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Decrease in 2010 because the influence of financial crisis </a:t>
            </a:r>
          </a:p>
        </p:txBody>
      </p:sp>
    </p:spTree>
    <p:extLst>
      <p:ext uri="{BB962C8B-B14F-4D97-AF65-F5344CB8AC3E}">
        <p14:creationId xmlns:p14="http://schemas.microsoft.com/office/powerpoint/2010/main" val="204898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80329" y="193804"/>
            <a:ext cx="5004754"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Dataset Visualization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24425" y="24607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2" name="Rectangle 1">
            <a:extLst>
              <a:ext uri="{FF2B5EF4-FFF2-40B4-BE49-F238E27FC236}">
                <a16:creationId xmlns:a16="http://schemas.microsoft.com/office/drawing/2014/main" id="{488BF2BB-76F5-4771-8F94-D59C94893127}"/>
              </a:ext>
            </a:extLst>
          </p:cNvPr>
          <p:cNvSpPr/>
          <p:nvPr/>
        </p:nvSpPr>
        <p:spPr>
          <a:xfrm>
            <a:off x="2768916" y="5643569"/>
            <a:ext cx="4944430"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4 2017-05 Monthly Rent and Property Price</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737492B8-0D71-44B4-986E-B6762F8BE205}"/>
              </a:ext>
            </a:extLst>
          </p:cNvPr>
          <p:cNvPicPr/>
          <p:nvPr/>
        </p:nvPicPr>
        <p:blipFill rotWithShape="1">
          <a:blip r:embed="rId3">
            <a:extLst>
              <a:ext uri="{28A0092B-C50C-407E-A947-70E740481C1C}">
                <a14:useLocalDpi xmlns:a14="http://schemas.microsoft.com/office/drawing/2010/main" val="0"/>
              </a:ext>
            </a:extLst>
          </a:blip>
          <a:srcRect t="6264" b="12866"/>
          <a:stretch/>
        </p:blipFill>
        <p:spPr bwMode="auto">
          <a:xfrm>
            <a:off x="1041154" y="1079766"/>
            <a:ext cx="8593894" cy="44648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3" name="Arrow: Up 2">
            <a:extLst>
              <a:ext uri="{FF2B5EF4-FFF2-40B4-BE49-F238E27FC236}">
                <a16:creationId xmlns:a16="http://schemas.microsoft.com/office/drawing/2014/main" id="{EDC5ED40-C599-4304-AC57-DBA0ECC899F3}"/>
              </a:ext>
            </a:extLst>
          </p:cNvPr>
          <p:cNvSpPr/>
          <p:nvPr/>
        </p:nvSpPr>
        <p:spPr>
          <a:xfrm>
            <a:off x="9863082" y="2739204"/>
            <a:ext cx="368006" cy="648929"/>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5AC82-9E1C-4634-A5AB-00B3B13905A6}"/>
              </a:ext>
            </a:extLst>
          </p:cNvPr>
          <p:cNvSpPr/>
          <p:nvPr/>
        </p:nvSpPr>
        <p:spPr>
          <a:xfrm>
            <a:off x="10180599" y="3038167"/>
            <a:ext cx="865943" cy="461665"/>
          </a:xfrm>
          <a:prstGeom prst="rect">
            <a:avLst/>
          </a:prstGeom>
        </p:spPr>
        <p:txBody>
          <a:bodyPr wrap="none">
            <a:spAutoFit/>
          </a:bodyPr>
          <a:lstStyle/>
          <a:p>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Price</a:t>
            </a:r>
            <a:endParaRPr lang="en-US" sz="2400" dirty="0"/>
          </a:p>
        </p:txBody>
      </p:sp>
      <p:sp>
        <p:nvSpPr>
          <p:cNvPr id="14" name="Arrow: Up 13">
            <a:extLst>
              <a:ext uri="{FF2B5EF4-FFF2-40B4-BE49-F238E27FC236}">
                <a16:creationId xmlns:a16="http://schemas.microsoft.com/office/drawing/2014/main" id="{DA262D3C-DB45-473C-811C-811846A8C51B}"/>
              </a:ext>
            </a:extLst>
          </p:cNvPr>
          <p:cNvSpPr/>
          <p:nvPr/>
        </p:nvSpPr>
        <p:spPr>
          <a:xfrm>
            <a:off x="10914520" y="2458985"/>
            <a:ext cx="472652" cy="929148"/>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41D6F4-6850-4013-BD36-454DE3846F15}"/>
              </a:ext>
            </a:extLst>
          </p:cNvPr>
          <p:cNvSpPr/>
          <p:nvPr/>
        </p:nvSpPr>
        <p:spPr>
          <a:xfrm>
            <a:off x="11283943" y="3038166"/>
            <a:ext cx="817853" cy="461665"/>
          </a:xfrm>
          <a:prstGeom prst="rect">
            <a:avLst/>
          </a:prstGeom>
        </p:spPr>
        <p:txBody>
          <a:bodyPr wrap="none">
            <a:spAutoFit/>
          </a:bodyPr>
          <a:lstStyle/>
          <a:p>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Rent</a:t>
            </a:r>
            <a:endParaRPr lang="en-US" sz="2400" dirty="0"/>
          </a:p>
        </p:txBody>
      </p:sp>
    </p:spTree>
    <p:extLst>
      <p:ext uri="{BB962C8B-B14F-4D97-AF65-F5344CB8AC3E}">
        <p14:creationId xmlns:p14="http://schemas.microsoft.com/office/powerpoint/2010/main" val="66796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2622430" y="2312854"/>
            <a:ext cx="6981825" cy="1833562"/>
          </a:xfrm>
          <a:prstGeom prst="rect">
            <a:avLst/>
          </a:prstGeom>
          <a:noFill/>
          <a:ln>
            <a:noFill/>
          </a:ln>
        </p:spPr>
        <p:txBody>
          <a:bodyPr spcFirstLastPara="1" wrap="square" lIns="91425" tIns="45700" rIns="91425" bIns="45700" anchor="b" anchorCtr="0">
            <a:noAutofit/>
          </a:bodyPr>
          <a:lstStyle/>
          <a:p>
            <a:pPr lvl="0">
              <a:lnSpc>
                <a:spcPct val="100000"/>
              </a:lnSpc>
              <a:buClr>
                <a:srgbClr val="000000"/>
              </a:buClr>
              <a:buSzTx/>
              <a:defRPr/>
            </a:pPr>
            <a:r>
              <a:rPr lang="en-US" i="1" dirty="0">
                <a:solidFill>
                  <a:srgbClr val="000000"/>
                </a:solidFill>
                <a:latin typeface="Century Schoolbook" panose="02040604050505020304" pitchFamily="18" charset="0"/>
                <a:ea typeface="Libre Baskerville"/>
                <a:cs typeface="Libre Baskerville"/>
                <a:sym typeface="Libre Baskerville"/>
              </a:rPr>
              <a:t>Model Methodology</a:t>
            </a:r>
            <a:endParaRPr lang="en-US" dirty="0">
              <a:solidFill>
                <a:srgbClr val="000000"/>
              </a:solidFill>
              <a:latin typeface="Century Schoolbook" panose="02040604050505020304" pitchFamily="18" charset="0"/>
            </a:endParaRPr>
          </a:p>
        </p:txBody>
      </p:sp>
      <p:grpSp>
        <p:nvGrpSpPr>
          <p:cNvPr id="110" name="Google Shape;110;p16"/>
          <p:cNvGrpSpPr/>
          <p:nvPr/>
        </p:nvGrpSpPr>
        <p:grpSpPr>
          <a:xfrm>
            <a:off x="3145766" y="2035835"/>
            <a:ext cx="1345722" cy="2387600"/>
            <a:chOff x="1406105" y="1846054"/>
            <a:chExt cx="1345722" cy="2387600"/>
          </a:xfrm>
        </p:grpSpPr>
        <p:sp>
          <p:nvSpPr>
            <p:cNvPr id="111" name="Google Shape;111;p16"/>
            <p:cNvSpPr/>
            <p:nvPr/>
          </p:nvSpPr>
          <p:spPr>
            <a:xfrm>
              <a:off x="1411857" y="18460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2" name="Google Shape;112;p16"/>
            <p:cNvSpPr/>
            <p:nvPr/>
          </p:nvSpPr>
          <p:spPr>
            <a:xfrm>
              <a:off x="1406105" y="1846054"/>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3" name="Google Shape;113;p16"/>
            <p:cNvSpPr/>
            <p:nvPr/>
          </p:nvSpPr>
          <p:spPr>
            <a:xfrm>
              <a:off x="1406105" y="4043873"/>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grpSp>
        <p:nvGrpSpPr>
          <p:cNvPr id="114" name="Google Shape;114;p16"/>
          <p:cNvGrpSpPr/>
          <p:nvPr/>
        </p:nvGrpSpPr>
        <p:grpSpPr>
          <a:xfrm>
            <a:off x="7601849" y="2035835"/>
            <a:ext cx="1339970" cy="2387600"/>
            <a:chOff x="8373374" y="2035835"/>
            <a:chExt cx="1339970" cy="2387600"/>
          </a:xfrm>
        </p:grpSpPr>
        <p:sp>
          <p:nvSpPr>
            <p:cNvPr id="115" name="Google Shape;115;p16"/>
            <p:cNvSpPr/>
            <p:nvPr/>
          </p:nvSpPr>
          <p:spPr>
            <a:xfrm>
              <a:off x="8373374" y="2035835"/>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6" name="Google Shape;116;p16"/>
            <p:cNvSpPr/>
            <p:nvPr/>
          </p:nvSpPr>
          <p:spPr>
            <a:xfrm>
              <a:off x="9489057" y="2035835"/>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7" name="Google Shape;117;p16"/>
            <p:cNvSpPr/>
            <p:nvPr/>
          </p:nvSpPr>
          <p:spPr>
            <a:xfrm>
              <a:off x="8373374" y="42336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spTree>
    <p:extLst>
      <p:ext uri="{BB962C8B-B14F-4D97-AF65-F5344CB8AC3E}">
        <p14:creationId xmlns:p14="http://schemas.microsoft.com/office/powerpoint/2010/main" val="30548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outVertical)">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 y="274531"/>
            <a:ext cx="4916965"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Problem Break-down</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943126" y="32680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2" name="TextBox 1">
            <a:extLst>
              <a:ext uri="{FF2B5EF4-FFF2-40B4-BE49-F238E27FC236}">
                <a16:creationId xmlns:a16="http://schemas.microsoft.com/office/drawing/2014/main" id="{71C5852A-80F4-4704-A267-755FEEEC0AF7}"/>
              </a:ext>
            </a:extLst>
          </p:cNvPr>
          <p:cNvSpPr txBox="1"/>
          <p:nvPr/>
        </p:nvSpPr>
        <p:spPr>
          <a:xfrm>
            <a:off x="465635" y="1801651"/>
            <a:ext cx="10210800" cy="3323987"/>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Century Schoolbook" panose="02040604050505020304" pitchFamily="18" charset="0"/>
              </a:rPr>
              <a:t>Measure the profitability and define a metric. According to the metric we can get the top 5 zipcodes to bid for our client’s investment. </a:t>
            </a:r>
          </a:p>
          <a:p>
            <a:pPr marL="457200" indent="-457200">
              <a:spcAft>
                <a:spcPts val="1200"/>
              </a:spcAft>
              <a:buFont typeface="+mj-lt"/>
              <a:buAutoNum type="arabicPeriod"/>
            </a:pPr>
            <a:r>
              <a:rPr lang="en-US" sz="2000" dirty="0">
                <a:latin typeface="Century Schoolbook" panose="02040604050505020304" pitchFamily="18" charset="0"/>
              </a:rPr>
              <a:t>Analyze the property price of the target zipcodes in the long-term range to see the potential of the property appreciation within that zipcode area so that we will know the trend of the investment cost. </a:t>
            </a:r>
          </a:p>
          <a:p>
            <a:pPr marL="457200" indent="-457200">
              <a:spcAft>
                <a:spcPts val="1200"/>
              </a:spcAft>
              <a:buFont typeface="+mj-lt"/>
              <a:buAutoNum type="arabicPeriod"/>
            </a:pPr>
            <a:r>
              <a:rPr lang="en-US" sz="2000" dirty="0">
                <a:latin typeface="Century Schoolbook" panose="02040604050505020304" pitchFamily="18" charset="0"/>
              </a:rPr>
              <a:t>Analyze the rent price of the target zipcodes and combine with other demographic factors to see the potential of future rent. </a:t>
            </a:r>
          </a:p>
          <a:p>
            <a:pPr marL="457200" indent="-457200">
              <a:spcAft>
                <a:spcPts val="1200"/>
              </a:spcAft>
              <a:buFont typeface="+mj-lt"/>
              <a:buAutoNum type="arabicPeriod"/>
            </a:pPr>
            <a:r>
              <a:rPr lang="en-US" sz="2000" dirty="0">
                <a:latin typeface="Century Schoolbook" panose="02040604050505020304" pitchFamily="18" charset="0"/>
              </a:rPr>
              <a:t>Select the zip code with the highest investment worth based on the analysis above. </a:t>
            </a:r>
          </a:p>
        </p:txBody>
      </p:sp>
    </p:spTree>
    <p:extLst>
      <p:ext uri="{BB962C8B-B14F-4D97-AF65-F5344CB8AC3E}">
        <p14:creationId xmlns:p14="http://schemas.microsoft.com/office/powerpoint/2010/main" val="2890229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 y="274531"/>
            <a:ext cx="5829301"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Assumptions for Analysis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45995" y="335090"/>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2" name="TextBox 1">
            <a:extLst>
              <a:ext uri="{FF2B5EF4-FFF2-40B4-BE49-F238E27FC236}">
                <a16:creationId xmlns:a16="http://schemas.microsoft.com/office/drawing/2014/main" id="{71C5852A-80F4-4704-A267-755FEEEC0AF7}"/>
              </a:ext>
            </a:extLst>
          </p:cNvPr>
          <p:cNvSpPr txBox="1"/>
          <p:nvPr/>
        </p:nvSpPr>
        <p:spPr>
          <a:xfrm>
            <a:off x="304800" y="1412823"/>
            <a:ext cx="4924425" cy="5478423"/>
          </a:xfrm>
          <a:prstGeom prst="rect">
            <a:avLst/>
          </a:prstGeom>
          <a:noFill/>
        </p:spPr>
        <p:txBody>
          <a:bodyPr wrap="square" rtlCol="0">
            <a:spAutoFit/>
          </a:bodyPr>
          <a:lstStyle/>
          <a:p>
            <a:pPr>
              <a:spcAft>
                <a:spcPts val="1200"/>
              </a:spcAft>
            </a:pPr>
            <a:r>
              <a:rPr lang="en-US" sz="2000" dirty="0">
                <a:latin typeface="Century Schoolbook" panose="02040604050505020304" pitchFamily="18" charset="0"/>
              </a:rPr>
              <a:t>The first four assumptions come from the client: </a:t>
            </a:r>
          </a:p>
          <a:p>
            <a:pPr marL="342900" indent="-342900">
              <a:spcAft>
                <a:spcPts val="1200"/>
              </a:spcAft>
              <a:buFont typeface="Arial" panose="020B0604020202020204" pitchFamily="34" charset="0"/>
              <a:buChar char="•"/>
            </a:pPr>
            <a:r>
              <a:rPr lang="en-US" sz="2000" dirty="0">
                <a:latin typeface="Century Schoolbook" panose="02040604050505020304" pitchFamily="18" charset="0"/>
              </a:rPr>
              <a:t>The investor will pay for the property in cash (i.e. no mortgage/interest rate will need to be accounted for). </a:t>
            </a:r>
          </a:p>
          <a:p>
            <a:pPr marL="342900" indent="-342900">
              <a:spcAft>
                <a:spcPts val="1200"/>
              </a:spcAft>
              <a:buFont typeface="Arial" panose="020B0604020202020204" pitchFamily="34" charset="0"/>
              <a:buChar char="•"/>
            </a:pPr>
            <a:r>
              <a:rPr lang="en-US" sz="2000" dirty="0">
                <a:latin typeface="Century Schoolbook" panose="02040604050505020304" pitchFamily="18" charset="0"/>
              </a:rPr>
              <a:t>The time value of money discount rate is 0% (i.e. $1 today is worth the same 100 years from now). </a:t>
            </a:r>
          </a:p>
          <a:p>
            <a:pPr marL="342900" indent="-342900">
              <a:spcAft>
                <a:spcPts val="1200"/>
              </a:spcAft>
              <a:buFont typeface="Arial" panose="020B0604020202020204" pitchFamily="34" charset="0"/>
              <a:buChar char="•"/>
            </a:pPr>
            <a:r>
              <a:rPr lang="en-US" sz="2000" dirty="0">
                <a:latin typeface="Century Schoolbook" panose="02040604050505020304" pitchFamily="18" charset="0"/>
              </a:rPr>
              <a:t>All properties and all square feet within each locale can be assumed to be homogeneous. </a:t>
            </a:r>
          </a:p>
          <a:p>
            <a:pPr marL="342900" indent="-342900">
              <a:spcAft>
                <a:spcPts val="1200"/>
              </a:spcAft>
              <a:buFont typeface="Arial" panose="020B0604020202020204" pitchFamily="34" charset="0"/>
              <a:buChar char="•"/>
            </a:pPr>
            <a:r>
              <a:rPr lang="en-US" sz="2000" dirty="0">
                <a:latin typeface="Century Schoolbook" panose="02040604050505020304" pitchFamily="18" charset="0"/>
              </a:rPr>
              <a:t>The renting occupancy rate in NYC is 75%. </a:t>
            </a:r>
          </a:p>
          <a:p>
            <a:endParaRPr lang="en-US" sz="2000" dirty="0">
              <a:latin typeface="Century Schoolbook" panose="02040604050505020304" pitchFamily="18" charset="0"/>
            </a:endParaRPr>
          </a:p>
          <a:p>
            <a:endParaRPr lang="en-US" sz="2000" dirty="0">
              <a:latin typeface="Century Schoolbook" panose="02040604050505020304" pitchFamily="18" charset="0"/>
            </a:endParaRPr>
          </a:p>
        </p:txBody>
      </p:sp>
      <p:sp>
        <p:nvSpPr>
          <p:cNvPr id="3" name="Rectangle 2">
            <a:extLst>
              <a:ext uri="{FF2B5EF4-FFF2-40B4-BE49-F238E27FC236}">
                <a16:creationId xmlns:a16="http://schemas.microsoft.com/office/drawing/2014/main" id="{1DC5209C-1A7F-46C5-BDCA-605547E78FE2}"/>
              </a:ext>
            </a:extLst>
          </p:cNvPr>
          <p:cNvSpPr/>
          <p:nvPr/>
        </p:nvSpPr>
        <p:spPr>
          <a:xfrm>
            <a:off x="5676900" y="1070730"/>
            <a:ext cx="6400800" cy="5447645"/>
          </a:xfrm>
          <a:prstGeom prst="rect">
            <a:avLst/>
          </a:prstGeom>
        </p:spPr>
        <p:txBody>
          <a:bodyPr wrap="square">
            <a:spAutoFit/>
          </a:bodyPr>
          <a:lstStyle/>
          <a:p>
            <a:pPr>
              <a:spcAft>
                <a:spcPts val="1200"/>
              </a:spcAft>
            </a:pPr>
            <a:r>
              <a:rPr lang="en-US" dirty="0">
                <a:latin typeface="Century Schoolbook" panose="02040604050505020304" pitchFamily="18" charset="0"/>
              </a:rPr>
              <a:t>The other assumptions for the analysis are as follow: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renting price and property price are in accordance with the date it shows with no delay or mistake.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rent price in AirBnb is representative in all the renting market and the property price in Zillow is representative in all the house purchasing market in NYC.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rent price for each property remains same within the month.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total revenue for the investment mainly comes from the rent, other earnings from the rent process is not counted in this case.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total cost of the investment mainly comes from the purchasing of the property, other costs and losses will not count in this case. </a:t>
            </a:r>
          </a:p>
          <a:p>
            <a:pPr marL="342900" indent="-342900">
              <a:spcAft>
                <a:spcPts val="1200"/>
              </a:spcAft>
              <a:buFont typeface="Arial" panose="020B0604020202020204" pitchFamily="34" charset="0"/>
              <a:buChar char="•"/>
            </a:pPr>
            <a:r>
              <a:rPr lang="en-US" dirty="0">
                <a:latin typeface="Century Schoolbook" panose="02040604050505020304" pitchFamily="18" charset="0"/>
              </a:rPr>
              <a:t>The days within each month is simplified to 30 days. </a:t>
            </a:r>
            <a:endParaRPr lang="en-US" dirty="0"/>
          </a:p>
        </p:txBody>
      </p:sp>
    </p:spTree>
    <p:extLst>
      <p:ext uri="{BB962C8B-B14F-4D97-AF65-F5344CB8AC3E}">
        <p14:creationId xmlns:p14="http://schemas.microsoft.com/office/powerpoint/2010/main" val="7601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 y="264271"/>
            <a:ext cx="3467100"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Define Metric</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3609626" y="315616"/>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2" name="TextBox 1">
            <a:extLst>
              <a:ext uri="{FF2B5EF4-FFF2-40B4-BE49-F238E27FC236}">
                <a16:creationId xmlns:a16="http://schemas.microsoft.com/office/drawing/2014/main" id="{71C5852A-80F4-4704-A267-755FEEEC0AF7}"/>
              </a:ext>
            </a:extLst>
          </p:cNvPr>
          <p:cNvSpPr txBox="1"/>
          <p:nvPr/>
        </p:nvSpPr>
        <p:spPr>
          <a:xfrm>
            <a:off x="859971" y="1225186"/>
            <a:ext cx="10722429" cy="4493538"/>
          </a:xfrm>
          <a:prstGeom prst="rect">
            <a:avLst/>
          </a:prstGeom>
          <a:noFill/>
        </p:spPr>
        <p:txBody>
          <a:bodyPr wrap="square" rtlCol="0">
            <a:spAutoFit/>
          </a:bodyPr>
          <a:lstStyle/>
          <a:p>
            <a:pPr algn="ctr">
              <a:spcAft>
                <a:spcPts val="1200"/>
              </a:spcAft>
            </a:pPr>
            <a:r>
              <a:rPr lang="en-US" sz="2400" b="1" i="1" dirty="0">
                <a:solidFill>
                  <a:srgbClr val="DC6776"/>
                </a:solidFill>
                <a:latin typeface="Century Schoolbook" panose="02040604050505020304" pitchFamily="18" charset="0"/>
              </a:rPr>
              <a:t>Rent-to-Price ratio = Total revenue within the month/Total cost</a:t>
            </a:r>
          </a:p>
          <a:p>
            <a:pPr>
              <a:spcAft>
                <a:spcPts val="1200"/>
              </a:spcAft>
            </a:pPr>
            <a:r>
              <a:rPr lang="en-US" sz="2000" dirty="0">
                <a:latin typeface="Century Schoolbook" panose="02040604050505020304" pitchFamily="18" charset="0"/>
              </a:rPr>
              <a:t>It means the revenue they earned from monthly rent for each dollar they invested in the property. So the higher the ratio, the higher the profitability. </a:t>
            </a:r>
          </a:p>
          <a:p>
            <a:pPr>
              <a:spcAft>
                <a:spcPts val="1200"/>
              </a:spcAft>
            </a:pPr>
            <a:r>
              <a:rPr lang="en-US" sz="2000" dirty="0">
                <a:latin typeface="Century Schoolbook" panose="02040604050505020304" pitchFamily="18" charset="0"/>
              </a:rPr>
              <a:t>The total revenue within the month is the monthly rent of 2017-05, which is calculated as: </a:t>
            </a:r>
          </a:p>
          <a:p>
            <a:pPr algn="ctr">
              <a:spcAft>
                <a:spcPts val="1200"/>
              </a:spcAft>
            </a:pPr>
            <a:r>
              <a:rPr lang="en-US" sz="2400" i="1" dirty="0">
                <a:latin typeface="Century Schoolbook" panose="02040604050505020304" pitchFamily="18" charset="0"/>
              </a:rPr>
              <a:t> </a:t>
            </a:r>
            <a:r>
              <a:rPr lang="en-US" sz="2400" b="1" i="1" dirty="0">
                <a:solidFill>
                  <a:srgbClr val="DC6776"/>
                </a:solidFill>
                <a:latin typeface="Century Schoolbook" panose="02040604050505020304" pitchFamily="18" charset="0"/>
              </a:rPr>
              <a:t>Monthly Rent = Daily Rent*Days within a Month*Occupancy Rate</a:t>
            </a:r>
          </a:p>
          <a:p>
            <a:pPr>
              <a:spcAft>
                <a:spcPts val="1200"/>
              </a:spcAft>
            </a:pPr>
            <a:r>
              <a:rPr lang="en-US" sz="2400" b="1" i="1" dirty="0">
                <a:solidFill>
                  <a:srgbClr val="DC6776"/>
                </a:solidFill>
                <a:latin typeface="Century Schoolbook" panose="02040604050505020304" pitchFamily="18" charset="0"/>
              </a:rPr>
              <a:t>                           = Daily Rent*30*0.75</a:t>
            </a:r>
            <a:endParaRPr lang="en-US" sz="2400" b="1" dirty="0">
              <a:latin typeface="Century Schoolbook" panose="02040604050505020304" pitchFamily="18" charset="0"/>
            </a:endParaRPr>
          </a:p>
          <a:p>
            <a:pPr>
              <a:spcAft>
                <a:spcPts val="1200"/>
              </a:spcAft>
            </a:pPr>
            <a:r>
              <a:rPr lang="en-US" sz="2000" dirty="0">
                <a:latin typeface="Century Schoolbook" panose="02040604050505020304" pitchFamily="18" charset="0"/>
              </a:rPr>
              <a:t>The total cost is the property price of 2017-05. </a:t>
            </a:r>
          </a:p>
          <a:p>
            <a:pPr>
              <a:spcAft>
                <a:spcPts val="1200"/>
              </a:spcAft>
            </a:pPr>
            <a:r>
              <a:rPr lang="en-US" sz="2000" dirty="0">
                <a:latin typeface="Century Schoolbook" panose="02040604050505020304" pitchFamily="18" charset="0"/>
              </a:rPr>
              <a:t>Therefore, the optimal formula is: </a:t>
            </a:r>
          </a:p>
          <a:p>
            <a:pPr algn="ctr">
              <a:spcAft>
                <a:spcPts val="1200"/>
              </a:spcAft>
            </a:pPr>
            <a:r>
              <a:rPr lang="en-US" sz="2400" b="1" i="1" dirty="0">
                <a:solidFill>
                  <a:srgbClr val="DC6776"/>
                </a:solidFill>
                <a:latin typeface="Century Schoolbook" panose="02040604050505020304" pitchFamily="18" charset="0"/>
              </a:rPr>
              <a:t>Rent-to-Price ratio = Daily Rent*30*0.75/Property Price</a:t>
            </a:r>
          </a:p>
        </p:txBody>
      </p:sp>
    </p:spTree>
    <p:extLst>
      <p:ext uri="{BB962C8B-B14F-4D97-AF65-F5344CB8AC3E}">
        <p14:creationId xmlns:p14="http://schemas.microsoft.com/office/powerpoint/2010/main" val="4220493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3186024" y="2312854"/>
            <a:ext cx="5745192" cy="1833562"/>
          </a:xfrm>
          <a:prstGeom prst="rect">
            <a:avLst/>
          </a:prstGeom>
          <a:noFill/>
          <a:ln>
            <a:noFill/>
          </a:ln>
        </p:spPr>
        <p:txBody>
          <a:bodyPr spcFirstLastPara="1" wrap="square" lIns="91425" tIns="45700" rIns="91425" bIns="45700" anchor="b" anchorCtr="0">
            <a:noAutofit/>
          </a:bodyPr>
          <a:lstStyle/>
          <a:p>
            <a:pPr lvl="0">
              <a:lnSpc>
                <a:spcPct val="100000"/>
              </a:lnSpc>
              <a:buClr>
                <a:srgbClr val="000000"/>
              </a:buClr>
              <a:buSzTx/>
              <a:defRPr/>
            </a:pPr>
            <a:r>
              <a:rPr lang="en-US" i="1" dirty="0">
                <a:solidFill>
                  <a:srgbClr val="000000"/>
                </a:solidFill>
                <a:latin typeface="Century Schoolbook" panose="02040604050505020304" pitchFamily="18" charset="0"/>
                <a:ea typeface="Libre Baskerville"/>
                <a:cs typeface="Libre Baskerville"/>
                <a:sym typeface="Libre Baskerville"/>
              </a:rPr>
              <a:t>Model Results </a:t>
            </a:r>
            <a:r>
              <a:rPr lang="en-US" i="1" dirty="0">
                <a:solidFill>
                  <a:srgbClr val="000000"/>
                </a:solidFill>
                <a:latin typeface="Century Schoolbook" panose="02040604050505020304" pitchFamily="18" charset="0"/>
                <a:sym typeface="Libre Baskerville"/>
              </a:rPr>
              <a:t>&amp;</a:t>
            </a:r>
            <a:r>
              <a:rPr lang="en-US" i="1" dirty="0">
                <a:solidFill>
                  <a:srgbClr val="000000"/>
                </a:solidFill>
                <a:latin typeface="Century Schoolbook" panose="02040604050505020304" pitchFamily="18" charset="0"/>
                <a:ea typeface="Libre Baskerville"/>
                <a:cs typeface="Libre Baskerville"/>
                <a:sym typeface="Libre Baskerville"/>
              </a:rPr>
              <a:t> Insights</a:t>
            </a:r>
            <a:endParaRPr lang="en-US" dirty="0">
              <a:solidFill>
                <a:srgbClr val="000000"/>
              </a:solidFill>
              <a:latin typeface="Century Schoolbook" panose="02040604050505020304" pitchFamily="18" charset="0"/>
            </a:endParaRPr>
          </a:p>
        </p:txBody>
      </p:sp>
      <p:grpSp>
        <p:nvGrpSpPr>
          <p:cNvPr id="110" name="Google Shape;110;p16"/>
          <p:cNvGrpSpPr/>
          <p:nvPr/>
        </p:nvGrpSpPr>
        <p:grpSpPr>
          <a:xfrm>
            <a:off x="2737810" y="2035835"/>
            <a:ext cx="1345722" cy="2387600"/>
            <a:chOff x="1406105" y="1846054"/>
            <a:chExt cx="1345722" cy="2387600"/>
          </a:xfrm>
        </p:grpSpPr>
        <p:sp>
          <p:nvSpPr>
            <p:cNvPr id="111" name="Google Shape;111;p16"/>
            <p:cNvSpPr/>
            <p:nvPr/>
          </p:nvSpPr>
          <p:spPr>
            <a:xfrm>
              <a:off x="1411857" y="18460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2" name="Google Shape;112;p16"/>
            <p:cNvSpPr/>
            <p:nvPr/>
          </p:nvSpPr>
          <p:spPr>
            <a:xfrm>
              <a:off x="1406105" y="1846054"/>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3" name="Google Shape;113;p16"/>
            <p:cNvSpPr/>
            <p:nvPr/>
          </p:nvSpPr>
          <p:spPr>
            <a:xfrm>
              <a:off x="1406105" y="4043873"/>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grpSp>
        <p:nvGrpSpPr>
          <p:cNvPr id="114" name="Google Shape;114;p16"/>
          <p:cNvGrpSpPr/>
          <p:nvPr/>
        </p:nvGrpSpPr>
        <p:grpSpPr>
          <a:xfrm>
            <a:off x="7897124" y="2035835"/>
            <a:ext cx="1339970" cy="2387600"/>
            <a:chOff x="8373374" y="2035835"/>
            <a:chExt cx="1339970" cy="2387600"/>
          </a:xfrm>
        </p:grpSpPr>
        <p:sp>
          <p:nvSpPr>
            <p:cNvPr id="115" name="Google Shape;115;p16"/>
            <p:cNvSpPr/>
            <p:nvPr/>
          </p:nvSpPr>
          <p:spPr>
            <a:xfrm>
              <a:off x="8373374" y="2035835"/>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6" name="Google Shape;116;p16"/>
            <p:cNvSpPr/>
            <p:nvPr/>
          </p:nvSpPr>
          <p:spPr>
            <a:xfrm>
              <a:off x="9489057" y="2035835"/>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7" name="Google Shape;117;p16"/>
            <p:cNvSpPr/>
            <p:nvPr/>
          </p:nvSpPr>
          <p:spPr>
            <a:xfrm>
              <a:off x="8373374" y="42336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spTree>
    <p:extLst>
      <p:ext uri="{BB962C8B-B14F-4D97-AF65-F5344CB8AC3E}">
        <p14:creationId xmlns:p14="http://schemas.microsoft.com/office/powerpoint/2010/main" val="5263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outVertical)">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3670547" y="768377"/>
            <a:ext cx="4844787" cy="8598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8000" b="0" i="0" u="none" strike="noStrike" cap="none" dirty="0">
                <a:solidFill>
                  <a:schemeClr val="dk1"/>
                </a:solidFill>
                <a:latin typeface="Aldhabi" panose="01000000000000000000" pitchFamily="2" charset="-78"/>
                <a:cs typeface="Aldhabi" panose="01000000000000000000" pitchFamily="2" charset="-78"/>
                <a:sym typeface="Arial"/>
              </a:rPr>
              <a:t>Content</a:t>
            </a:r>
            <a:endParaRPr sz="8000" dirty="0">
              <a:latin typeface="Aldhabi" panose="01000000000000000000" pitchFamily="2" charset="-78"/>
              <a:cs typeface="Aldhabi" panose="01000000000000000000" pitchFamily="2" charset="-78"/>
            </a:endParaRPr>
          </a:p>
        </p:txBody>
      </p:sp>
      <p:sp>
        <p:nvSpPr>
          <p:cNvPr id="130" name="Google Shape;130;p17"/>
          <p:cNvSpPr txBox="1"/>
          <p:nvPr/>
        </p:nvSpPr>
        <p:spPr>
          <a:xfrm>
            <a:off x="-49102" y="4160219"/>
            <a:ext cx="2175618" cy="44080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Business Context</a:t>
            </a:r>
            <a:endParaRPr kumimoji="0" sz="280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133" name="Google Shape;133;p17"/>
          <p:cNvSpPr txBox="1"/>
          <p:nvPr/>
        </p:nvSpPr>
        <p:spPr>
          <a:xfrm>
            <a:off x="1952625" y="4175153"/>
            <a:ext cx="3111196" cy="78483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i="1" u="none" strike="noStrike" kern="0" cap="none" spc="0" normalizeH="0" baseline="0" noProof="0" dirty="0">
                <a:ln>
                  <a:noFill/>
                </a:ln>
                <a:solidFill>
                  <a:srgbClr val="000000"/>
                </a:solidFill>
                <a:effectLst/>
                <a:uLnTx/>
                <a:uFillTx/>
                <a:latin typeface="Century Schoolbook" panose="02040604050505020304" pitchFamily="18" charset="0"/>
                <a:cs typeface="Arial"/>
                <a:sym typeface="Libre Baskerville"/>
              </a:rPr>
              <a:t>Data Preparation &amp; Quality Check</a:t>
            </a:r>
            <a:endParaRPr kumimoji="0" sz="280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p:txBody>
      </p:sp>
      <p:sp>
        <p:nvSpPr>
          <p:cNvPr id="139" name="Google Shape;139;p17"/>
          <p:cNvSpPr txBox="1"/>
          <p:nvPr/>
        </p:nvSpPr>
        <p:spPr>
          <a:xfrm>
            <a:off x="7543247" y="4175153"/>
            <a:ext cx="2574539" cy="88337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Model Results </a:t>
            </a:r>
            <a:r>
              <a:rPr kumimoji="0" lang="en-US" sz="2800" b="0" i="1" u="none" strike="noStrike" kern="0" cap="none" spc="0" normalizeH="0" baseline="0" noProof="0" dirty="0">
                <a:ln>
                  <a:noFill/>
                </a:ln>
                <a:solidFill>
                  <a:srgbClr val="000000"/>
                </a:solidFill>
                <a:effectLst/>
                <a:uLnTx/>
                <a:uFillTx/>
                <a:latin typeface="Century Schoolbook" panose="02040604050505020304" pitchFamily="18" charset="0"/>
                <a:cs typeface="Arial"/>
                <a:sym typeface="Libre Baskerville"/>
              </a:rPr>
              <a:t>&amp;</a:t>
            </a:r>
            <a:r>
              <a:rPr kumimoji="0" lang="en-US" sz="2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 Insights</a:t>
            </a:r>
            <a:endParaRPr kumimoji="0" sz="28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p:txBody>
      </p:sp>
      <p:sp>
        <p:nvSpPr>
          <p:cNvPr id="142" name="Google Shape;142;p17"/>
          <p:cNvSpPr txBox="1"/>
          <p:nvPr/>
        </p:nvSpPr>
        <p:spPr>
          <a:xfrm>
            <a:off x="9832342" y="4166541"/>
            <a:ext cx="2195771" cy="88337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Further Analysis</a:t>
            </a:r>
            <a:endParaRPr kumimoji="0" sz="28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37" name="Google Shape;136;p17">
            <a:extLst>
              <a:ext uri="{FF2B5EF4-FFF2-40B4-BE49-F238E27FC236}">
                <a16:creationId xmlns:a16="http://schemas.microsoft.com/office/drawing/2014/main" id="{27AE4B29-CA0D-4CD4-97C7-0C553297C1A0}"/>
              </a:ext>
            </a:extLst>
          </p:cNvPr>
          <p:cNvSpPr txBox="1"/>
          <p:nvPr/>
        </p:nvSpPr>
        <p:spPr>
          <a:xfrm>
            <a:off x="5063821" y="4178314"/>
            <a:ext cx="2574539" cy="85982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Model Methodology</a:t>
            </a:r>
            <a:endParaRPr kumimoji="0" sz="28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1"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p:txBody>
      </p:sp>
      <p:grpSp>
        <p:nvGrpSpPr>
          <p:cNvPr id="33" name="Group 32">
            <a:extLst>
              <a:ext uri="{FF2B5EF4-FFF2-40B4-BE49-F238E27FC236}">
                <a16:creationId xmlns:a16="http://schemas.microsoft.com/office/drawing/2014/main" id="{6353518E-CBAE-481F-9AFD-621A98EDA978}"/>
              </a:ext>
            </a:extLst>
          </p:cNvPr>
          <p:cNvGrpSpPr/>
          <p:nvPr/>
        </p:nvGrpSpPr>
        <p:grpSpPr>
          <a:xfrm>
            <a:off x="3207736" y="2942302"/>
            <a:ext cx="1003263" cy="1003263"/>
            <a:chOff x="3467034" y="2939008"/>
            <a:chExt cx="1003263" cy="1003263"/>
          </a:xfrm>
        </p:grpSpPr>
        <p:sp>
          <p:nvSpPr>
            <p:cNvPr id="34" name="Google Shape;124;p17">
              <a:extLst>
                <a:ext uri="{FF2B5EF4-FFF2-40B4-BE49-F238E27FC236}">
                  <a16:creationId xmlns:a16="http://schemas.microsoft.com/office/drawing/2014/main" id="{FAFA4FED-A449-4637-9CD7-82C6E0F035C7}"/>
                </a:ext>
              </a:extLst>
            </p:cNvPr>
            <p:cNvSpPr/>
            <p:nvPr/>
          </p:nvSpPr>
          <p:spPr>
            <a:xfrm>
              <a:off x="3467034" y="2939008"/>
              <a:ext cx="1003263" cy="1003263"/>
            </a:xfrm>
            <a:prstGeom prst="ellipse">
              <a:avLst/>
            </a:prstGeom>
            <a:solidFill>
              <a:srgbClr val="DC5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grpSp>
          <p:nvGrpSpPr>
            <p:cNvPr id="35" name="Group 34">
              <a:extLst>
                <a:ext uri="{FF2B5EF4-FFF2-40B4-BE49-F238E27FC236}">
                  <a16:creationId xmlns:a16="http://schemas.microsoft.com/office/drawing/2014/main" id="{89C04EDE-56AA-4BBB-B3A5-7E5DB8003907}"/>
                </a:ext>
              </a:extLst>
            </p:cNvPr>
            <p:cNvGrpSpPr/>
            <p:nvPr/>
          </p:nvGrpSpPr>
          <p:grpSpPr>
            <a:xfrm>
              <a:off x="3829498" y="3269096"/>
              <a:ext cx="310562" cy="310561"/>
              <a:chOff x="4079935" y="3490041"/>
              <a:chExt cx="310562" cy="310561"/>
            </a:xfrm>
          </p:grpSpPr>
          <p:sp>
            <p:nvSpPr>
              <p:cNvPr id="36" name="Google Shape;686;p26">
                <a:extLst>
                  <a:ext uri="{FF2B5EF4-FFF2-40B4-BE49-F238E27FC236}">
                    <a16:creationId xmlns:a16="http://schemas.microsoft.com/office/drawing/2014/main" id="{74D39555-3CC1-4925-8504-6FD2139B4E92}"/>
                  </a:ext>
                </a:extLst>
              </p:cNvPr>
              <p:cNvSpPr/>
              <p:nvPr/>
            </p:nvSpPr>
            <p:spPr>
              <a:xfrm>
                <a:off x="4079935" y="3490041"/>
                <a:ext cx="200694" cy="199228"/>
              </a:xfrm>
              <a:custGeom>
                <a:avLst/>
                <a:gdLst/>
                <a:ahLst/>
                <a:cxnLst/>
                <a:rect l="l" t="t" r="r" b="b"/>
                <a:pathLst>
                  <a:path w="606" h="598" extrusionOk="0">
                    <a:moveTo>
                      <a:pt x="605" y="299"/>
                    </a:moveTo>
                    <a:lnTo>
                      <a:pt x="605" y="299"/>
                    </a:lnTo>
                    <a:cubicBezTo>
                      <a:pt x="605" y="463"/>
                      <a:pt x="470" y="597"/>
                      <a:pt x="306" y="597"/>
                    </a:cubicBezTo>
                    <a:cubicBezTo>
                      <a:pt x="135" y="597"/>
                      <a:pt x="0" y="463"/>
                      <a:pt x="0" y="299"/>
                    </a:cubicBezTo>
                    <a:cubicBezTo>
                      <a:pt x="0" y="134"/>
                      <a:pt x="135" y="0"/>
                      <a:pt x="306" y="0"/>
                    </a:cubicBezTo>
                    <a:cubicBezTo>
                      <a:pt x="470" y="0"/>
                      <a:pt x="605" y="134"/>
                      <a:pt x="605" y="299"/>
                    </a:cubicBezTo>
                  </a:path>
                </a:pathLst>
              </a:custGeom>
              <a:noFill/>
              <a:ln w="34275"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39" name="Google Shape;687;p26">
                <a:extLst>
                  <a:ext uri="{FF2B5EF4-FFF2-40B4-BE49-F238E27FC236}">
                    <a16:creationId xmlns:a16="http://schemas.microsoft.com/office/drawing/2014/main" id="{31005E42-77D4-473F-BA56-E22060044018}"/>
                  </a:ext>
                </a:extLst>
              </p:cNvPr>
              <p:cNvCxnSpPr/>
              <p:nvPr/>
            </p:nvCxnSpPr>
            <p:spPr>
              <a:xfrm>
                <a:off x="4251330" y="3658506"/>
                <a:ext cx="29299" cy="29299"/>
              </a:xfrm>
              <a:prstGeom prst="straightConnector1">
                <a:avLst/>
              </a:prstGeom>
              <a:noFill/>
              <a:ln w="34275" cap="flat" cmpd="sng">
                <a:solidFill>
                  <a:schemeClr val="bg1"/>
                </a:solidFill>
                <a:prstDash val="solid"/>
                <a:round/>
                <a:headEnd type="none" w="med" len="med"/>
                <a:tailEnd type="none" w="med" len="med"/>
              </a:ln>
            </p:spPr>
          </p:cxnSp>
          <p:sp>
            <p:nvSpPr>
              <p:cNvPr id="43" name="Google Shape;688;p26">
                <a:extLst>
                  <a:ext uri="{FF2B5EF4-FFF2-40B4-BE49-F238E27FC236}">
                    <a16:creationId xmlns:a16="http://schemas.microsoft.com/office/drawing/2014/main" id="{08BDC0C1-4D26-4B99-94AD-B53B0A44117A}"/>
                  </a:ext>
                </a:extLst>
              </p:cNvPr>
              <p:cNvSpPr/>
              <p:nvPr/>
            </p:nvSpPr>
            <p:spPr>
              <a:xfrm>
                <a:off x="4265980" y="3673155"/>
                <a:ext cx="124517" cy="127447"/>
              </a:xfrm>
              <a:custGeom>
                <a:avLst/>
                <a:gdLst/>
                <a:ahLst/>
                <a:cxnLst/>
                <a:rect l="l" t="t" r="r" b="b"/>
                <a:pathLst>
                  <a:path w="374" h="382" extrusionOk="0">
                    <a:moveTo>
                      <a:pt x="0" y="90"/>
                    </a:moveTo>
                    <a:lnTo>
                      <a:pt x="90" y="0"/>
                    </a:lnTo>
                    <a:lnTo>
                      <a:pt x="373" y="292"/>
                    </a:lnTo>
                    <a:lnTo>
                      <a:pt x="284" y="381"/>
                    </a:lnTo>
                    <a:lnTo>
                      <a:pt x="0" y="90"/>
                    </a:lnTo>
                  </a:path>
                </a:pathLst>
              </a:custGeom>
              <a:solidFill>
                <a:schemeClr val="bg1"/>
              </a:solidFill>
              <a:ln w="34275"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grpSp>
      </p:grpSp>
      <p:grpSp>
        <p:nvGrpSpPr>
          <p:cNvPr id="47" name="Group 46">
            <a:extLst>
              <a:ext uri="{FF2B5EF4-FFF2-40B4-BE49-F238E27FC236}">
                <a16:creationId xmlns:a16="http://schemas.microsoft.com/office/drawing/2014/main" id="{170D1F16-691F-41B4-830E-55B414E8BB97}"/>
              </a:ext>
            </a:extLst>
          </p:cNvPr>
          <p:cNvGrpSpPr/>
          <p:nvPr/>
        </p:nvGrpSpPr>
        <p:grpSpPr>
          <a:xfrm>
            <a:off x="8328884" y="2939598"/>
            <a:ext cx="1003263" cy="1003263"/>
            <a:chOff x="7744532" y="2943043"/>
            <a:chExt cx="1003263" cy="1003263"/>
          </a:xfrm>
        </p:grpSpPr>
        <p:sp>
          <p:nvSpPr>
            <p:cNvPr id="48" name="Google Shape;126;p17">
              <a:extLst>
                <a:ext uri="{FF2B5EF4-FFF2-40B4-BE49-F238E27FC236}">
                  <a16:creationId xmlns:a16="http://schemas.microsoft.com/office/drawing/2014/main" id="{D67659DD-4E6B-4834-B307-CF63F1F713F8}"/>
                </a:ext>
              </a:extLst>
            </p:cNvPr>
            <p:cNvSpPr/>
            <p:nvPr/>
          </p:nvSpPr>
          <p:spPr>
            <a:xfrm>
              <a:off x="7744532" y="2943043"/>
              <a:ext cx="1003263" cy="1003263"/>
            </a:xfrm>
            <a:prstGeom prst="ellipse">
              <a:avLst/>
            </a:prstGeom>
            <a:solidFill>
              <a:srgbClr val="DC5F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9" name="Google Shape;148;p17">
              <a:extLst>
                <a:ext uri="{FF2B5EF4-FFF2-40B4-BE49-F238E27FC236}">
                  <a16:creationId xmlns:a16="http://schemas.microsoft.com/office/drawing/2014/main" id="{00A9D513-84BD-4F3A-BB1A-93719B01E289}"/>
                </a:ext>
              </a:extLst>
            </p:cNvPr>
            <p:cNvSpPr/>
            <p:nvPr/>
          </p:nvSpPr>
          <p:spPr>
            <a:xfrm>
              <a:off x="8082949" y="3309273"/>
              <a:ext cx="292100" cy="232569"/>
            </a:xfrm>
            <a:custGeom>
              <a:avLst/>
              <a:gdLst/>
              <a:ahLst/>
              <a:cxnLst/>
              <a:rect l="l" t="t" r="r" b="b"/>
              <a:pathLst>
                <a:path w="487" h="390" extrusionOk="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lt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b="0" i="0" u="none" strike="noStrike" cap="none">
                <a:solidFill>
                  <a:schemeClr val="dk1"/>
                </a:solidFill>
                <a:latin typeface="Libre Baskerville"/>
                <a:ea typeface="Libre Baskerville"/>
                <a:cs typeface="Libre Baskerville"/>
                <a:sym typeface="Libre Baskerville"/>
              </a:endParaRPr>
            </a:p>
          </p:txBody>
        </p:sp>
      </p:grpSp>
      <p:sp>
        <p:nvSpPr>
          <p:cNvPr id="51" name="Google Shape;128;p17">
            <a:extLst>
              <a:ext uri="{FF2B5EF4-FFF2-40B4-BE49-F238E27FC236}">
                <a16:creationId xmlns:a16="http://schemas.microsoft.com/office/drawing/2014/main" id="{C479F5DA-F33B-4C39-8765-C9C4260703A7}"/>
              </a:ext>
            </a:extLst>
          </p:cNvPr>
          <p:cNvSpPr/>
          <p:nvPr/>
        </p:nvSpPr>
        <p:spPr>
          <a:xfrm>
            <a:off x="10428595" y="2939599"/>
            <a:ext cx="1003263" cy="1003263"/>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a:ea typeface="Libre Baskerville"/>
              <a:cs typeface="Libre Baskerville"/>
              <a:sym typeface="Libre Baskerville"/>
            </a:endParaRPr>
          </a:p>
        </p:txBody>
      </p:sp>
      <p:grpSp>
        <p:nvGrpSpPr>
          <p:cNvPr id="10" name="Group 9">
            <a:extLst>
              <a:ext uri="{FF2B5EF4-FFF2-40B4-BE49-F238E27FC236}">
                <a16:creationId xmlns:a16="http://schemas.microsoft.com/office/drawing/2014/main" id="{B5A32E95-7D22-490D-8883-0AC0397BC459}"/>
              </a:ext>
            </a:extLst>
          </p:cNvPr>
          <p:cNvGrpSpPr/>
          <p:nvPr/>
        </p:nvGrpSpPr>
        <p:grpSpPr>
          <a:xfrm>
            <a:off x="621633" y="2939223"/>
            <a:ext cx="1003263" cy="1003263"/>
            <a:chOff x="621633" y="3001203"/>
            <a:chExt cx="1003263" cy="1003263"/>
          </a:xfrm>
        </p:grpSpPr>
        <p:sp>
          <p:nvSpPr>
            <p:cNvPr id="28" name="Google Shape;125;p17">
              <a:extLst>
                <a:ext uri="{FF2B5EF4-FFF2-40B4-BE49-F238E27FC236}">
                  <a16:creationId xmlns:a16="http://schemas.microsoft.com/office/drawing/2014/main" id="{4B90FD07-B5AE-40EC-B45C-89C039555468}"/>
                </a:ext>
              </a:extLst>
            </p:cNvPr>
            <p:cNvSpPr/>
            <p:nvPr/>
          </p:nvSpPr>
          <p:spPr>
            <a:xfrm>
              <a:off x="621633" y="3001203"/>
              <a:ext cx="1003263" cy="1003263"/>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55" name="Google Shape;1074;p28">
              <a:extLst>
                <a:ext uri="{FF2B5EF4-FFF2-40B4-BE49-F238E27FC236}">
                  <a16:creationId xmlns:a16="http://schemas.microsoft.com/office/drawing/2014/main" id="{113A2BB8-8CB7-4C72-8B86-03E5FC1AF20E}"/>
                </a:ext>
              </a:extLst>
            </p:cNvPr>
            <p:cNvSpPr/>
            <p:nvPr/>
          </p:nvSpPr>
          <p:spPr>
            <a:xfrm>
              <a:off x="974039" y="3413778"/>
              <a:ext cx="298450" cy="249238"/>
            </a:xfrm>
            <a:custGeom>
              <a:avLst/>
              <a:gdLst/>
              <a:ahLst/>
              <a:cxnLst/>
              <a:rect l="l" t="t" r="r" b="b"/>
              <a:pathLst>
                <a:path w="498" h="418" extrusionOk="0">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grpSp>
      <p:grpSp>
        <p:nvGrpSpPr>
          <p:cNvPr id="9" name="Group 8">
            <a:extLst>
              <a:ext uri="{FF2B5EF4-FFF2-40B4-BE49-F238E27FC236}">
                <a16:creationId xmlns:a16="http://schemas.microsoft.com/office/drawing/2014/main" id="{77B007E0-D214-44EF-A577-E59BD3B817B4}"/>
              </a:ext>
            </a:extLst>
          </p:cNvPr>
          <p:cNvGrpSpPr/>
          <p:nvPr/>
        </p:nvGrpSpPr>
        <p:grpSpPr>
          <a:xfrm>
            <a:off x="5768310" y="2927368"/>
            <a:ext cx="1003263" cy="1003263"/>
            <a:chOff x="5911771" y="2939598"/>
            <a:chExt cx="1003263" cy="1003263"/>
          </a:xfrm>
        </p:grpSpPr>
        <p:sp>
          <p:nvSpPr>
            <p:cNvPr id="45" name="Google Shape;127;p17">
              <a:extLst>
                <a:ext uri="{FF2B5EF4-FFF2-40B4-BE49-F238E27FC236}">
                  <a16:creationId xmlns:a16="http://schemas.microsoft.com/office/drawing/2014/main" id="{A89ABBEB-3F12-4C9C-AEE0-5AAEAAAAD7A0}"/>
                </a:ext>
              </a:extLst>
            </p:cNvPr>
            <p:cNvSpPr/>
            <p:nvPr/>
          </p:nvSpPr>
          <p:spPr>
            <a:xfrm>
              <a:off x="5911771" y="2939598"/>
              <a:ext cx="1003263" cy="1003263"/>
            </a:xfrm>
            <a:prstGeom prst="ellipse">
              <a:avLst/>
            </a:prstGeom>
            <a:solidFill>
              <a:srgbClr val="2527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ibre Baskerville"/>
                <a:ea typeface="Libre Baskerville"/>
                <a:cs typeface="Libre Baskerville"/>
                <a:sym typeface="Libre Baskerville"/>
              </a:endParaRPr>
            </a:p>
          </p:txBody>
        </p:sp>
        <p:grpSp>
          <p:nvGrpSpPr>
            <p:cNvPr id="56" name="Google Shape;971;p27">
              <a:extLst>
                <a:ext uri="{FF2B5EF4-FFF2-40B4-BE49-F238E27FC236}">
                  <a16:creationId xmlns:a16="http://schemas.microsoft.com/office/drawing/2014/main" id="{BF385892-4407-476A-8B43-EF414D3AD942}"/>
                </a:ext>
              </a:extLst>
            </p:cNvPr>
            <p:cNvGrpSpPr/>
            <p:nvPr/>
          </p:nvGrpSpPr>
          <p:grpSpPr>
            <a:xfrm>
              <a:off x="6255924" y="3394431"/>
              <a:ext cx="314954" cy="118658"/>
              <a:chOff x="16954094" y="2066345"/>
              <a:chExt cx="629909" cy="237315"/>
            </a:xfrm>
            <a:noFill/>
          </p:grpSpPr>
          <p:sp>
            <p:nvSpPr>
              <p:cNvPr id="57" name="Google Shape;972;p27">
                <a:extLst>
                  <a:ext uri="{FF2B5EF4-FFF2-40B4-BE49-F238E27FC236}">
                    <a16:creationId xmlns:a16="http://schemas.microsoft.com/office/drawing/2014/main" id="{BC3216E8-D8F3-420D-B8FA-4E2F6D4C7862}"/>
                  </a:ext>
                </a:extLst>
              </p:cNvPr>
              <p:cNvSpPr/>
              <p:nvPr/>
            </p:nvSpPr>
            <p:spPr>
              <a:xfrm>
                <a:off x="17340830" y="2066345"/>
                <a:ext cx="243173" cy="237315"/>
              </a:xfrm>
              <a:custGeom>
                <a:avLst/>
                <a:gdLst/>
                <a:ahLst/>
                <a:cxnLst/>
                <a:rect l="l" t="t" r="r" b="b"/>
                <a:pathLst>
                  <a:path w="367" h="359" extrusionOk="0">
                    <a:moveTo>
                      <a:pt x="0" y="179"/>
                    </a:moveTo>
                    <a:lnTo>
                      <a:pt x="0" y="179"/>
                    </a:lnTo>
                    <a:cubicBezTo>
                      <a:pt x="0" y="82"/>
                      <a:pt x="82" y="0"/>
                      <a:pt x="179" y="0"/>
                    </a:cubicBezTo>
                    <a:cubicBezTo>
                      <a:pt x="284" y="0"/>
                      <a:pt x="366" y="82"/>
                      <a:pt x="366" y="179"/>
                    </a:cubicBezTo>
                    <a:cubicBezTo>
                      <a:pt x="366" y="276"/>
                      <a:pt x="284" y="358"/>
                      <a:pt x="179" y="358"/>
                    </a:cubicBezTo>
                    <a:cubicBezTo>
                      <a:pt x="82" y="358"/>
                      <a:pt x="0" y="276"/>
                      <a:pt x="0" y="179"/>
                    </a:cubicBezTo>
                  </a:path>
                </a:pathLst>
              </a:custGeom>
              <a:grpFill/>
              <a:ln w="34275"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900">
                  <a:solidFill>
                    <a:schemeClr val="dk1"/>
                  </a:solidFill>
                  <a:latin typeface="Lato Light"/>
                  <a:ea typeface="Lato Light"/>
                  <a:cs typeface="Lato Light"/>
                  <a:sym typeface="Lato Light"/>
                </a:endParaRPr>
              </a:p>
            </p:txBody>
          </p:sp>
          <p:cxnSp>
            <p:nvCxnSpPr>
              <p:cNvPr id="58" name="Google Shape;973;p27">
                <a:extLst>
                  <a:ext uri="{FF2B5EF4-FFF2-40B4-BE49-F238E27FC236}">
                    <a16:creationId xmlns:a16="http://schemas.microsoft.com/office/drawing/2014/main" id="{1CA28968-222B-462E-90AD-D132FD00347B}"/>
                  </a:ext>
                </a:extLst>
              </p:cNvPr>
              <p:cNvCxnSpPr/>
              <p:nvPr/>
            </p:nvCxnSpPr>
            <p:spPr>
              <a:xfrm>
                <a:off x="16954094" y="2183538"/>
                <a:ext cx="377947" cy="2929"/>
              </a:xfrm>
              <a:prstGeom prst="straightConnector1">
                <a:avLst/>
              </a:prstGeom>
              <a:grpFill/>
              <a:ln w="34275" cap="flat" cmpd="sng">
                <a:solidFill>
                  <a:schemeClr val="bg1"/>
                </a:solidFill>
                <a:prstDash val="solid"/>
                <a:round/>
                <a:headEnd type="none" w="med" len="med"/>
                <a:tailEnd type="none" w="med" len="med"/>
              </a:ln>
            </p:spPr>
          </p:cxnSp>
          <p:cxnSp>
            <p:nvCxnSpPr>
              <p:cNvPr id="59" name="Google Shape;974;p27">
                <a:extLst>
                  <a:ext uri="{FF2B5EF4-FFF2-40B4-BE49-F238E27FC236}">
                    <a16:creationId xmlns:a16="http://schemas.microsoft.com/office/drawing/2014/main" id="{A129A73F-9628-43C1-B630-5D588FA7CA6D}"/>
                  </a:ext>
                </a:extLst>
              </p:cNvPr>
              <p:cNvCxnSpPr/>
              <p:nvPr/>
            </p:nvCxnSpPr>
            <p:spPr>
              <a:xfrm>
                <a:off x="17012691" y="2183538"/>
                <a:ext cx="2929" cy="99613"/>
              </a:xfrm>
              <a:prstGeom prst="straightConnector1">
                <a:avLst/>
              </a:prstGeom>
              <a:grpFill/>
              <a:ln w="34275" cap="flat" cmpd="sng">
                <a:solidFill>
                  <a:schemeClr val="bg1"/>
                </a:solidFill>
                <a:prstDash val="solid"/>
                <a:round/>
                <a:headEnd type="none" w="med" len="med"/>
                <a:tailEnd type="none" w="med" len="med"/>
              </a:ln>
            </p:spPr>
          </p:cxnSp>
          <p:cxnSp>
            <p:nvCxnSpPr>
              <p:cNvPr id="60" name="Google Shape;975;p27">
                <a:extLst>
                  <a:ext uri="{FF2B5EF4-FFF2-40B4-BE49-F238E27FC236}">
                    <a16:creationId xmlns:a16="http://schemas.microsoft.com/office/drawing/2014/main" id="{D9130805-4E58-4244-832C-7848F491D08F}"/>
                  </a:ext>
                </a:extLst>
              </p:cNvPr>
              <p:cNvCxnSpPr/>
              <p:nvPr/>
            </p:nvCxnSpPr>
            <p:spPr>
              <a:xfrm>
                <a:off x="17091794" y="2183536"/>
                <a:ext cx="2931" cy="58597"/>
              </a:xfrm>
              <a:prstGeom prst="straightConnector1">
                <a:avLst/>
              </a:prstGeom>
              <a:grpFill/>
              <a:ln w="34275" cap="flat" cmpd="sng">
                <a:solidFill>
                  <a:schemeClr val="bg1"/>
                </a:solidFill>
                <a:prstDash val="solid"/>
                <a:round/>
                <a:headEnd type="none" w="med" len="med"/>
                <a:tailEnd type="none" w="med" len="med"/>
              </a:ln>
            </p:spPr>
          </p:cxnSp>
        </p:grpSp>
      </p:grpSp>
      <p:sp>
        <p:nvSpPr>
          <p:cNvPr id="61" name="Google Shape;1149;p28">
            <a:extLst>
              <a:ext uri="{FF2B5EF4-FFF2-40B4-BE49-F238E27FC236}">
                <a16:creationId xmlns:a16="http://schemas.microsoft.com/office/drawing/2014/main" id="{A6C717CD-6D3E-4C6B-A975-B952CEAF0F9E}"/>
              </a:ext>
            </a:extLst>
          </p:cNvPr>
          <p:cNvSpPr/>
          <p:nvPr/>
        </p:nvSpPr>
        <p:spPr>
          <a:xfrm>
            <a:off x="10791716" y="3316348"/>
            <a:ext cx="277019" cy="223838"/>
          </a:xfrm>
          <a:custGeom>
            <a:avLst/>
            <a:gdLst/>
            <a:ahLst/>
            <a:cxnLst/>
            <a:rect l="l" t="t" r="r" b="b"/>
            <a:pathLst>
              <a:path w="462" h="373" extrusionOk="0">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Tree>
    <p:extLst>
      <p:ext uri="{BB962C8B-B14F-4D97-AF65-F5344CB8AC3E}">
        <p14:creationId xmlns:p14="http://schemas.microsoft.com/office/powerpoint/2010/main" val="269560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arn(inVertical)">
                                      <p:cBhvr>
                                        <p:cTn id="7" dur="500"/>
                                        <p:tgtEl>
                                          <p:spTgt spid="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fade">
                                      <p:cBhvr>
                                        <p:cTn id="14" dur="500"/>
                                        <p:tgtEl>
                                          <p:spTgt spid="1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fade">
                                      <p:cBhvr>
                                        <p:cTn id="21" dur="500"/>
                                        <p:tgtEl>
                                          <p:spTgt spid="13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fade">
                                      <p:cBhvr>
                                        <p:cTn id="4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30" grpId="0"/>
      <p:bldP spid="133" grpId="0"/>
      <p:bldP spid="139" grpId="0"/>
      <p:bldP spid="142" grpId="0"/>
      <p:bldP spid="37" grpId="0"/>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6629400"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Insight of Rent-to-Price Rate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743351"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3" name="Rectangle 2">
            <a:extLst>
              <a:ext uri="{FF2B5EF4-FFF2-40B4-BE49-F238E27FC236}">
                <a16:creationId xmlns:a16="http://schemas.microsoft.com/office/drawing/2014/main" id="{197E26C0-4848-444E-AC72-89945A6BADDB}"/>
              </a:ext>
            </a:extLst>
          </p:cNvPr>
          <p:cNvSpPr/>
          <p:nvPr/>
        </p:nvSpPr>
        <p:spPr>
          <a:xfrm>
            <a:off x="3648081" y="5540693"/>
            <a:ext cx="6072862" cy="522259"/>
          </a:xfrm>
          <a:prstGeom prst="rect">
            <a:avLst/>
          </a:prstGeom>
        </p:spPr>
        <p:txBody>
          <a:bodyPr wrap="square">
            <a:spAutoFit/>
          </a:bodyPr>
          <a:lstStyle/>
          <a:p>
            <a:pPr algn="just">
              <a:lnSpc>
                <a:spcPct val="107000"/>
              </a:lnSpc>
              <a:spcAft>
                <a:spcPts val="800"/>
              </a:spcAft>
            </a:pPr>
            <a:r>
              <a:rPr lang="en-US" sz="28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Top 5:</a:t>
            </a:r>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  10312, 10304, 11434, 10305, 10306</a:t>
            </a:r>
            <a:endParaRPr lang="en-US" sz="2400" b="1" dirty="0">
              <a:solidFill>
                <a:srgbClr val="4C72B0"/>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BF844048-57B3-4E99-8096-81537E0BBB0F}"/>
              </a:ext>
            </a:extLst>
          </p:cNvPr>
          <p:cNvPicPr/>
          <p:nvPr/>
        </p:nvPicPr>
        <p:blipFill rotWithShape="1">
          <a:blip r:embed="rId3"/>
          <a:srcRect b="5075"/>
          <a:stretch/>
        </p:blipFill>
        <p:spPr bwMode="auto">
          <a:xfrm>
            <a:off x="800099" y="1273577"/>
            <a:ext cx="10591801" cy="33932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E65D34FD-A1CA-4D6F-A112-DB5C470B619B}"/>
              </a:ext>
            </a:extLst>
          </p:cNvPr>
          <p:cNvSpPr/>
          <p:nvPr/>
        </p:nvSpPr>
        <p:spPr>
          <a:xfrm>
            <a:off x="4286337" y="4704483"/>
            <a:ext cx="3619324"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5 Rank of Rent-to-Price Ratio</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
        <p:nvSpPr>
          <p:cNvPr id="12" name="Google Shape;184;p19">
            <a:extLst>
              <a:ext uri="{FF2B5EF4-FFF2-40B4-BE49-F238E27FC236}">
                <a16:creationId xmlns:a16="http://schemas.microsoft.com/office/drawing/2014/main" id="{C0DC86E6-6B8D-4D95-9267-84AF7CF2747D}"/>
              </a:ext>
            </a:extLst>
          </p:cNvPr>
          <p:cNvSpPr/>
          <p:nvPr/>
        </p:nvSpPr>
        <p:spPr>
          <a:xfrm>
            <a:off x="3314700" y="5540693"/>
            <a:ext cx="394691" cy="407612"/>
          </a:xfrm>
          <a:custGeom>
            <a:avLst/>
            <a:gdLst/>
            <a:ahLst/>
            <a:cxnLst/>
            <a:rect l="l" t="t" r="r" b="b"/>
            <a:pathLst>
              <a:path w="444" h="462" extrusionOk="0">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4C72B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Libre Baskerville"/>
              <a:ea typeface="Libre Baskerville"/>
              <a:cs typeface="Libre Baskerville"/>
              <a:sym typeface="Libre Baskerville"/>
            </a:endParaRPr>
          </a:p>
        </p:txBody>
      </p:sp>
    </p:spTree>
    <p:extLst>
      <p:ext uri="{BB962C8B-B14F-4D97-AF65-F5344CB8AC3E}">
        <p14:creationId xmlns:p14="http://schemas.microsoft.com/office/powerpoint/2010/main" val="138395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6629400"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Insight of Rent-to-Price Rate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743351"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9" name="Picture 8">
            <a:extLst>
              <a:ext uri="{FF2B5EF4-FFF2-40B4-BE49-F238E27FC236}">
                <a16:creationId xmlns:a16="http://schemas.microsoft.com/office/drawing/2014/main" id="{E955AC73-BDDF-4B71-8CA1-5EB0ACA0EA5C}"/>
              </a:ext>
            </a:extLst>
          </p:cNvPr>
          <p:cNvPicPr/>
          <p:nvPr/>
        </p:nvPicPr>
        <p:blipFill>
          <a:blip r:embed="rId3"/>
          <a:stretch>
            <a:fillRect/>
          </a:stretch>
        </p:blipFill>
        <p:spPr>
          <a:xfrm>
            <a:off x="2599094" y="1445781"/>
            <a:ext cx="7449782" cy="4602537"/>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8D2A5CC9-4060-408B-8ABE-81D8FFBC791C}"/>
              </a:ext>
            </a:extLst>
          </p:cNvPr>
          <p:cNvSpPr/>
          <p:nvPr/>
        </p:nvSpPr>
        <p:spPr>
          <a:xfrm rot="20556421">
            <a:off x="2771775" y="2808757"/>
            <a:ext cx="2119872" cy="400110"/>
          </a:xfrm>
          <a:prstGeom prst="rect">
            <a:avLst/>
          </a:prstGeom>
        </p:spPr>
        <p:txBody>
          <a:bodyPr wrap="square">
            <a:spAutoFit/>
          </a:bodyPr>
          <a:lstStyle/>
          <a:p>
            <a:r>
              <a:rPr lang="en-US" sz="2000" b="1" dirty="0">
                <a:solidFill>
                  <a:srgbClr val="E47577"/>
                </a:solidFill>
              </a:rPr>
              <a:t>Staten Island</a:t>
            </a:r>
          </a:p>
        </p:txBody>
      </p:sp>
      <p:sp>
        <p:nvSpPr>
          <p:cNvPr id="10" name="Rectangle 9">
            <a:extLst>
              <a:ext uri="{FF2B5EF4-FFF2-40B4-BE49-F238E27FC236}">
                <a16:creationId xmlns:a16="http://schemas.microsoft.com/office/drawing/2014/main" id="{4A6C406C-BFB2-429E-8258-5580961AE9C5}"/>
              </a:ext>
            </a:extLst>
          </p:cNvPr>
          <p:cNvSpPr/>
          <p:nvPr/>
        </p:nvSpPr>
        <p:spPr>
          <a:xfrm rot="1165728">
            <a:off x="7134022" y="2014358"/>
            <a:ext cx="2119872" cy="400110"/>
          </a:xfrm>
          <a:prstGeom prst="rect">
            <a:avLst/>
          </a:prstGeom>
        </p:spPr>
        <p:txBody>
          <a:bodyPr wrap="square">
            <a:spAutoFit/>
          </a:bodyPr>
          <a:lstStyle/>
          <a:p>
            <a:r>
              <a:rPr lang="en-US" sz="2000" b="1" dirty="0">
                <a:solidFill>
                  <a:srgbClr val="E47577"/>
                </a:solidFill>
              </a:rPr>
              <a:t>Brooklyn</a:t>
            </a:r>
          </a:p>
        </p:txBody>
      </p:sp>
      <p:sp>
        <p:nvSpPr>
          <p:cNvPr id="4" name="TextBox 3">
            <a:extLst>
              <a:ext uri="{FF2B5EF4-FFF2-40B4-BE49-F238E27FC236}">
                <a16:creationId xmlns:a16="http://schemas.microsoft.com/office/drawing/2014/main" id="{AE761919-D0FD-46AA-967B-0CD2B28ED351}"/>
              </a:ext>
            </a:extLst>
          </p:cNvPr>
          <p:cNvSpPr txBox="1"/>
          <p:nvPr/>
        </p:nvSpPr>
        <p:spPr>
          <a:xfrm>
            <a:off x="3517386" y="5096721"/>
            <a:ext cx="1066800" cy="338554"/>
          </a:xfrm>
          <a:prstGeom prst="rect">
            <a:avLst/>
          </a:prstGeom>
          <a:noFill/>
        </p:spPr>
        <p:txBody>
          <a:bodyPr wrap="square" rtlCol="0">
            <a:spAutoFit/>
          </a:bodyPr>
          <a:lstStyle/>
          <a:p>
            <a:r>
              <a:rPr lang="en-US" sz="1600" dirty="0">
                <a:solidFill>
                  <a:srgbClr val="E47577"/>
                </a:solidFill>
              </a:rPr>
              <a:t>10312</a:t>
            </a:r>
          </a:p>
        </p:txBody>
      </p:sp>
      <p:sp>
        <p:nvSpPr>
          <p:cNvPr id="13" name="TextBox 12">
            <a:extLst>
              <a:ext uri="{FF2B5EF4-FFF2-40B4-BE49-F238E27FC236}">
                <a16:creationId xmlns:a16="http://schemas.microsoft.com/office/drawing/2014/main" id="{345ED916-1F90-48E7-9A6B-B898D6D449F8}"/>
              </a:ext>
            </a:extLst>
          </p:cNvPr>
          <p:cNvSpPr txBox="1"/>
          <p:nvPr/>
        </p:nvSpPr>
        <p:spPr>
          <a:xfrm>
            <a:off x="4505325" y="4491354"/>
            <a:ext cx="1066800" cy="369332"/>
          </a:xfrm>
          <a:prstGeom prst="rect">
            <a:avLst/>
          </a:prstGeom>
          <a:noFill/>
        </p:spPr>
        <p:txBody>
          <a:bodyPr wrap="square" rtlCol="0">
            <a:spAutoFit/>
          </a:bodyPr>
          <a:lstStyle/>
          <a:p>
            <a:r>
              <a:rPr lang="en-US" dirty="0">
                <a:solidFill>
                  <a:srgbClr val="E47577"/>
                </a:solidFill>
              </a:rPr>
              <a:t>10306</a:t>
            </a:r>
          </a:p>
        </p:txBody>
      </p:sp>
      <p:sp>
        <p:nvSpPr>
          <p:cNvPr id="14" name="TextBox 13">
            <a:extLst>
              <a:ext uri="{FF2B5EF4-FFF2-40B4-BE49-F238E27FC236}">
                <a16:creationId xmlns:a16="http://schemas.microsoft.com/office/drawing/2014/main" id="{C5B75ECD-8692-47C9-AB75-F209231A80A2}"/>
              </a:ext>
            </a:extLst>
          </p:cNvPr>
          <p:cNvSpPr txBox="1"/>
          <p:nvPr/>
        </p:nvSpPr>
        <p:spPr>
          <a:xfrm>
            <a:off x="5133360" y="3750376"/>
            <a:ext cx="1066800" cy="369332"/>
          </a:xfrm>
          <a:prstGeom prst="rect">
            <a:avLst/>
          </a:prstGeom>
          <a:noFill/>
        </p:spPr>
        <p:txBody>
          <a:bodyPr wrap="square" rtlCol="0">
            <a:spAutoFit/>
          </a:bodyPr>
          <a:lstStyle/>
          <a:p>
            <a:r>
              <a:rPr lang="en-US" dirty="0">
                <a:solidFill>
                  <a:srgbClr val="E47577"/>
                </a:solidFill>
              </a:rPr>
              <a:t>10305</a:t>
            </a:r>
          </a:p>
        </p:txBody>
      </p:sp>
      <p:sp>
        <p:nvSpPr>
          <p:cNvPr id="15" name="TextBox 14">
            <a:extLst>
              <a:ext uri="{FF2B5EF4-FFF2-40B4-BE49-F238E27FC236}">
                <a16:creationId xmlns:a16="http://schemas.microsoft.com/office/drawing/2014/main" id="{2A673C0A-D33F-4173-B22A-9995FB773BC4}"/>
              </a:ext>
            </a:extLst>
          </p:cNvPr>
          <p:cNvSpPr txBox="1"/>
          <p:nvPr/>
        </p:nvSpPr>
        <p:spPr>
          <a:xfrm>
            <a:off x="4505325" y="2709647"/>
            <a:ext cx="1066800" cy="369332"/>
          </a:xfrm>
          <a:prstGeom prst="rect">
            <a:avLst/>
          </a:prstGeom>
          <a:noFill/>
        </p:spPr>
        <p:txBody>
          <a:bodyPr wrap="square" rtlCol="0">
            <a:spAutoFit/>
          </a:bodyPr>
          <a:lstStyle/>
          <a:p>
            <a:r>
              <a:rPr lang="en-US" dirty="0">
                <a:solidFill>
                  <a:srgbClr val="E47577"/>
                </a:solidFill>
              </a:rPr>
              <a:t>10304</a:t>
            </a:r>
          </a:p>
        </p:txBody>
      </p:sp>
      <p:sp>
        <p:nvSpPr>
          <p:cNvPr id="16" name="TextBox 15">
            <a:extLst>
              <a:ext uri="{FF2B5EF4-FFF2-40B4-BE49-F238E27FC236}">
                <a16:creationId xmlns:a16="http://schemas.microsoft.com/office/drawing/2014/main" id="{ADA0D69A-7F76-425A-B2B9-F3FE0750BABC}"/>
              </a:ext>
            </a:extLst>
          </p:cNvPr>
          <p:cNvSpPr txBox="1"/>
          <p:nvPr/>
        </p:nvSpPr>
        <p:spPr>
          <a:xfrm>
            <a:off x="8526106" y="2108302"/>
            <a:ext cx="1066800" cy="369332"/>
          </a:xfrm>
          <a:prstGeom prst="rect">
            <a:avLst/>
          </a:prstGeom>
          <a:noFill/>
        </p:spPr>
        <p:txBody>
          <a:bodyPr wrap="square" rtlCol="0">
            <a:spAutoFit/>
          </a:bodyPr>
          <a:lstStyle/>
          <a:p>
            <a:r>
              <a:rPr lang="en-US" dirty="0">
                <a:solidFill>
                  <a:srgbClr val="E47577"/>
                </a:solidFill>
              </a:rPr>
              <a:t>11434</a:t>
            </a:r>
          </a:p>
        </p:txBody>
      </p:sp>
      <p:sp>
        <p:nvSpPr>
          <p:cNvPr id="17" name="Rectangle 16">
            <a:extLst>
              <a:ext uri="{FF2B5EF4-FFF2-40B4-BE49-F238E27FC236}">
                <a16:creationId xmlns:a16="http://schemas.microsoft.com/office/drawing/2014/main" id="{FD590E50-8C69-4A8B-B401-2A1AC4A85959}"/>
              </a:ext>
            </a:extLst>
          </p:cNvPr>
          <p:cNvSpPr/>
          <p:nvPr/>
        </p:nvSpPr>
        <p:spPr>
          <a:xfrm>
            <a:off x="3465610" y="6166382"/>
            <a:ext cx="5260799"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6 Geographic Distribution of the Five </a:t>
            </a:r>
            <a:r>
              <a:rPr lang="en-US" i="1" dirty="0" err="1">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Zipcodes</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7600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5943599"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Insights of Property Price</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96000"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7" name="Picture 6">
            <a:extLst>
              <a:ext uri="{FF2B5EF4-FFF2-40B4-BE49-F238E27FC236}">
                <a16:creationId xmlns:a16="http://schemas.microsoft.com/office/drawing/2014/main" id="{4043DB51-E88A-430D-9151-57D5844BEF4B}"/>
              </a:ext>
            </a:extLst>
          </p:cNvPr>
          <p:cNvPicPr/>
          <p:nvPr/>
        </p:nvPicPr>
        <p:blipFill>
          <a:blip r:embed="rId3"/>
          <a:stretch>
            <a:fillRect/>
          </a:stretch>
        </p:blipFill>
        <p:spPr>
          <a:xfrm>
            <a:off x="2971799" y="1497330"/>
            <a:ext cx="7776952" cy="4339590"/>
          </a:xfrm>
          <a:prstGeom prst="rect">
            <a:avLst/>
          </a:prstGeom>
          <a:ln>
            <a:noFill/>
          </a:ln>
          <a:effectLst>
            <a:outerShdw blurRad="190500" algn="tl" rotWithShape="0">
              <a:srgbClr val="000000">
                <a:alpha val="70000"/>
              </a:srgbClr>
            </a:outerShdw>
          </a:effectLst>
        </p:spPr>
      </p:pic>
      <p:sp>
        <p:nvSpPr>
          <p:cNvPr id="3" name="Oval 2">
            <a:extLst>
              <a:ext uri="{FF2B5EF4-FFF2-40B4-BE49-F238E27FC236}">
                <a16:creationId xmlns:a16="http://schemas.microsoft.com/office/drawing/2014/main" id="{22EB15AB-204F-4680-8CD8-D785DF6B2FA8}"/>
              </a:ext>
            </a:extLst>
          </p:cNvPr>
          <p:cNvSpPr/>
          <p:nvPr/>
        </p:nvSpPr>
        <p:spPr>
          <a:xfrm>
            <a:off x="3595688" y="3943349"/>
            <a:ext cx="1866900" cy="186499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3465216-DB8B-495C-9A6D-11939B39F0C0}"/>
              </a:ext>
            </a:extLst>
          </p:cNvPr>
          <p:cNvSpPr/>
          <p:nvPr/>
        </p:nvSpPr>
        <p:spPr>
          <a:xfrm>
            <a:off x="6729413" y="3489007"/>
            <a:ext cx="1019176" cy="96583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74F965-DD1B-4EDA-A326-D07FBB673D7D}"/>
              </a:ext>
            </a:extLst>
          </p:cNvPr>
          <p:cNvSpPr/>
          <p:nvPr/>
        </p:nvSpPr>
        <p:spPr>
          <a:xfrm>
            <a:off x="190500" y="2148779"/>
            <a:ext cx="2667000" cy="1384995"/>
          </a:xfrm>
          <a:prstGeom prst="rect">
            <a:avLst/>
          </a:prstGeom>
        </p:spPr>
        <p:txBody>
          <a:bodyPr wrap="square">
            <a:spAutoFit/>
          </a:bodyPr>
          <a:lstStyle/>
          <a:p>
            <a:r>
              <a:rPr lang="en-US" sz="2800" b="1" dirty="0">
                <a:solidFill>
                  <a:srgbClr val="FFC000"/>
                </a:solidFill>
                <a:latin typeface="Times New Roman" panose="02020603050405020304" pitchFamily="18" charset="0"/>
                <a:ea typeface="DengXian" panose="02010600030101010101" pitchFamily="2" charset="-122"/>
                <a:cs typeface="Times New Roman" panose="02020603050405020304" pitchFamily="18" charset="0"/>
              </a:rPr>
              <a:t>Within L</a:t>
            </a:r>
            <a:r>
              <a:rPr lang="en-US" altLang="zh-CN" sz="2800" b="1" dirty="0">
                <a:solidFill>
                  <a:srgbClr val="FFC000"/>
                </a:solidFill>
                <a:latin typeface="Times New Roman" panose="02020603050405020304" pitchFamily="18" charset="0"/>
                <a:ea typeface="DengXian" panose="02010600030101010101" pitchFamily="2" charset="-122"/>
                <a:cs typeface="Times New Roman" panose="02020603050405020304" pitchFamily="18" charset="0"/>
              </a:rPr>
              <a:t>ow Property Price Area</a:t>
            </a:r>
            <a:endParaRPr lang="en-US" sz="2800" dirty="0">
              <a:solidFill>
                <a:srgbClr val="FFC000"/>
              </a:solidFill>
            </a:endParaRPr>
          </a:p>
        </p:txBody>
      </p:sp>
      <p:sp>
        <p:nvSpPr>
          <p:cNvPr id="11" name="Arrow: Up 10">
            <a:extLst>
              <a:ext uri="{FF2B5EF4-FFF2-40B4-BE49-F238E27FC236}">
                <a16:creationId xmlns:a16="http://schemas.microsoft.com/office/drawing/2014/main" id="{2968B824-A6A6-42E7-B267-3DE38A6427CA}"/>
              </a:ext>
            </a:extLst>
          </p:cNvPr>
          <p:cNvSpPr/>
          <p:nvPr/>
        </p:nvSpPr>
        <p:spPr>
          <a:xfrm rot="10800000">
            <a:off x="1064609" y="3533774"/>
            <a:ext cx="326622" cy="819150"/>
          </a:xfrm>
          <a:prstGeom prst="upArrow">
            <a:avLst>
              <a:gd name="adj1" fmla="val 42217"/>
              <a:gd name="adj2" fmla="val 89579"/>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098C23-9067-4921-99F5-A7EA30F27E0B}"/>
              </a:ext>
            </a:extLst>
          </p:cNvPr>
          <p:cNvSpPr/>
          <p:nvPr/>
        </p:nvSpPr>
        <p:spPr>
          <a:xfrm>
            <a:off x="49591" y="4406563"/>
            <a:ext cx="2807909" cy="954107"/>
          </a:xfrm>
          <a:prstGeom prst="rect">
            <a:avLst/>
          </a:prstGeom>
        </p:spPr>
        <p:txBody>
          <a:bodyPr wrap="square">
            <a:spAutoFit/>
          </a:bodyPr>
          <a:lstStyle/>
          <a:p>
            <a:r>
              <a:rPr lang="en-US" sz="2800" b="1" dirty="0">
                <a:solidFill>
                  <a:srgbClr val="FFC000"/>
                </a:solidFill>
                <a:latin typeface="Times New Roman" panose="02020603050405020304" pitchFamily="18" charset="0"/>
                <a:ea typeface="DengXian" panose="02010600030101010101" pitchFamily="2" charset="-122"/>
                <a:cs typeface="Times New Roman" panose="02020603050405020304" pitchFamily="18" charset="0"/>
              </a:rPr>
              <a:t>Relatively L</a:t>
            </a:r>
            <a:r>
              <a:rPr lang="en-US" altLang="zh-CN" sz="2800" b="1" dirty="0">
                <a:solidFill>
                  <a:srgbClr val="FFC000"/>
                </a:solidFill>
                <a:latin typeface="Times New Roman" panose="02020603050405020304" pitchFamily="18" charset="0"/>
                <a:ea typeface="DengXian" panose="02010600030101010101" pitchFamily="2" charset="-122"/>
                <a:cs typeface="Times New Roman" panose="02020603050405020304" pitchFamily="18" charset="0"/>
              </a:rPr>
              <a:t>ow Investment Cost</a:t>
            </a:r>
            <a:endParaRPr lang="en-US" sz="2800" dirty="0">
              <a:solidFill>
                <a:srgbClr val="FFC000"/>
              </a:solidFill>
            </a:endParaRPr>
          </a:p>
        </p:txBody>
      </p:sp>
      <p:sp>
        <p:nvSpPr>
          <p:cNvPr id="5" name="Rectangle 4">
            <a:extLst>
              <a:ext uri="{FF2B5EF4-FFF2-40B4-BE49-F238E27FC236}">
                <a16:creationId xmlns:a16="http://schemas.microsoft.com/office/drawing/2014/main" id="{4D06EA79-F20D-4999-89E7-B7E9396D7EB2}"/>
              </a:ext>
            </a:extLst>
          </p:cNvPr>
          <p:cNvSpPr/>
          <p:nvPr/>
        </p:nvSpPr>
        <p:spPr>
          <a:xfrm>
            <a:off x="4279646" y="5893097"/>
            <a:ext cx="4899547"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6 Property Price Level of the Five </a:t>
            </a:r>
            <a:r>
              <a:rPr lang="en-US" i="1" dirty="0" err="1">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Zipcodes</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7121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5943599"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Insights of Property Price</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96000"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12" name="Picture 11">
            <a:extLst>
              <a:ext uri="{FF2B5EF4-FFF2-40B4-BE49-F238E27FC236}">
                <a16:creationId xmlns:a16="http://schemas.microsoft.com/office/drawing/2014/main" id="{8C9A5DE6-5FED-42EE-B255-4F6835EB3C22}"/>
              </a:ext>
            </a:extLst>
          </p:cNvPr>
          <p:cNvPicPr/>
          <p:nvPr/>
        </p:nvPicPr>
        <p:blipFill rotWithShape="1">
          <a:blip r:embed="rId3">
            <a:extLst>
              <a:ext uri="{28A0092B-C50C-407E-A947-70E740481C1C}">
                <a14:useLocalDpi xmlns:a14="http://schemas.microsoft.com/office/drawing/2010/main" val="0"/>
              </a:ext>
            </a:extLst>
          </a:blip>
          <a:srcRect l="5588" b="11053"/>
          <a:stretch/>
        </p:blipFill>
        <p:spPr bwMode="auto">
          <a:xfrm>
            <a:off x="2522801" y="1557410"/>
            <a:ext cx="6649774" cy="42814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17" name="Rectangle 16">
            <a:extLst>
              <a:ext uri="{FF2B5EF4-FFF2-40B4-BE49-F238E27FC236}">
                <a16:creationId xmlns:a16="http://schemas.microsoft.com/office/drawing/2014/main" id="{C6013E47-3FA6-48E0-A50C-6AA92DD8F1A3}"/>
              </a:ext>
            </a:extLst>
          </p:cNvPr>
          <p:cNvSpPr/>
          <p:nvPr/>
        </p:nvSpPr>
        <p:spPr>
          <a:xfrm>
            <a:off x="8231566" y="4225588"/>
            <a:ext cx="2807909" cy="461665"/>
          </a:xfrm>
          <a:prstGeom prst="rect">
            <a:avLst/>
          </a:prstGeom>
        </p:spPr>
        <p:txBody>
          <a:bodyPr wrap="square">
            <a:spAutoFit/>
          </a:bodyPr>
          <a:lstStyle/>
          <a:p>
            <a:r>
              <a:rPr lang="en-US" altLang="zh-CN" sz="2400" b="1" dirty="0">
                <a:solidFill>
                  <a:srgbClr val="DC4344"/>
                </a:solidFill>
                <a:latin typeface="Times New Roman" panose="02020603050405020304" pitchFamily="18" charset="0"/>
                <a:ea typeface="DengXian" panose="02010600030101010101" pitchFamily="2" charset="-122"/>
                <a:cs typeface="Times New Roman" panose="02020603050405020304" pitchFamily="18" charset="0"/>
              </a:rPr>
              <a:t>10304: Lowest</a:t>
            </a:r>
            <a:endParaRPr lang="en-US" sz="2400" dirty="0">
              <a:solidFill>
                <a:srgbClr val="DC4344"/>
              </a:solidFill>
            </a:endParaRPr>
          </a:p>
        </p:txBody>
      </p:sp>
      <p:sp>
        <p:nvSpPr>
          <p:cNvPr id="18" name="Rectangle 17">
            <a:extLst>
              <a:ext uri="{FF2B5EF4-FFF2-40B4-BE49-F238E27FC236}">
                <a16:creationId xmlns:a16="http://schemas.microsoft.com/office/drawing/2014/main" id="{0FD89B66-98A7-4B59-B6B4-BF6C3BC4F3DB}"/>
              </a:ext>
            </a:extLst>
          </p:cNvPr>
          <p:cNvSpPr/>
          <p:nvPr/>
        </p:nvSpPr>
        <p:spPr>
          <a:xfrm>
            <a:off x="8231566" y="3698117"/>
            <a:ext cx="2807909" cy="461665"/>
          </a:xfrm>
          <a:prstGeom prst="rect">
            <a:avLst/>
          </a:prstGeom>
        </p:spPr>
        <p:txBody>
          <a:bodyPr wrap="square">
            <a:spAutoFit/>
          </a:bodyPr>
          <a:lstStyle/>
          <a:p>
            <a:r>
              <a:rPr lang="en-US" altLang="zh-CN" sz="2400" b="1" dirty="0">
                <a:solidFill>
                  <a:srgbClr val="48AC48"/>
                </a:solidFill>
                <a:latin typeface="Times New Roman" panose="02020603050405020304" pitchFamily="18" charset="0"/>
                <a:ea typeface="DengXian" panose="02010600030101010101" pitchFamily="2" charset="-122"/>
                <a:cs typeface="Times New Roman" panose="02020603050405020304" pitchFamily="18" charset="0"/>
              </a:rPr>
              <a:t>10312: Median</a:t>
            </a:r>
            <a:endParaRPr lang="en-US" sz="2400" dirty="0">
              <a:solidFill>
                <a:srgbClr val="48AC48"/>
              </a:solidFill>
            </a:endParaRPr>
          </a:p>
        </p:txBody>
      </p:sp>
      <p:sp>
        <p:nvSpPr>
          <p:cNvPr id="2" name="Rectangle 1">
            <a:extLst>
              <a:ext uri="{FF2B5EF4-FFF2-40B4-BE49-F238E27FC236}">
                <a16:creationId xmlns:a16="http://schemas.microsoft.com/office/drawing/2014/main" id="{31BA4795-9467-4DAE-BA65-BC1428189071}"/>
              </a:ext>
            </a:extLst>
          </p:cNvPr>
          <p:cNvSpPr/>
          <p:nvPr/>
        </p:nvSpPr>
        <p:spPr>
          <a:xfrm>
            <a:off x="3775039" y="6045279"/>
            <a:ext cx="4145302" cy="369332"/>
          </a:xfrm>
          <a:prstGeom prst="rect">
            <a:avLst/>
          </a:prstGeom>
        </p:spPr>
        <p:txBody>
          <a:bodyPr wrap="none">
            <a:spAutoFit/>
          </a:bodyPr>
          <a:lstStyle/>
          <a:p>
            <a:pPr algn="ctr">
              <a:spcAft>
                <a:spcPts val="1000"/>
              </a:spcAft>
            </a:pPr>
            <a:r>
              <a:rPr lang="en-US" i="1" dirty="0">
                <a:solidFill>
                  <a:srgbClr val="44546A"/>
                </a:solidFill>
                <a:latin typeface="Times New Roman" panose="02020603050405020304" pitchFamily="18" charset="0"/>
                <a:ea typeface="DengXian" panose="02010600030101010101" pitchFamily="2" charset="-122"/>
                <a:cs typeface="Times New Roman" panose="02020603050405020304" pitchFamily="18" charset="0"/>
              </a:rPr>
              <a:t>Figure 6 One Year Trend of Property Price</a:t>
            </a:r>
            <a:endParaRPr lang="en-US" i="1" dirty="0">
              <a:solidFill>
                <a:srgbClr val="44546A"/>
              </a:solidFill>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171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5943599"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Insights of Property Price</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96000"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15" name="Picture 14">
            <a:extLst>
              <a:ext uri="{FF2B5EF4-FFF2-40B4-BE49-F238E27FC236}">
                <a16:creationId xmlns:a16="http://schemas.microsoft.com/office/drawing/2014/main" id="{AFB765A8-CAB0-4CC9-A67D-A5F80A968ABC}"/>
              </a:ext>
            </a:extLst>
          </p:cNvPr>
          <p:cNvPicPr/>
          <p:nvPr/>
        </p:nvPicPr>
        <p:blipFill rotWithShape="1">
          <a:blip r:embed="rId3">
            <a:extLst>
              <a:ext uri="{28A0092B-C50C-407E-A947-70E740481C1C}">
                <a14:useLocalDpi xmlns:a14="http://schemas.microsoft.com/office/drawing/2010/main" val="0"/>
              </a:ext>
            </a:extLst>
          </a:blip>
          <a:srcRect b="13306"/>
          <a:stretch/>
        </p:blipFill>
        <p:spPr bwMode="auto">
          <a:xfrm>
            <a:off x="6520122" y="1714646"/>
            <a:ext cx="5481377" cy="37118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988C3D3-F12C-412A-AAEA-C6FC2E2D8A0A}"/>
              </a:ext>
            </a:extLst>
          </p:cNvPr>
          <p:cNvPicPr/>
          <p:nvPr/>
        </p:nvPicPr>
        <p:blipFill rotWithShape="1">
          <a:blip r:embed="rId4">
            <a:extLst>
              <a:ext uri="{28A0092B-C50C-407E-A947-70E740481C1C}">
                <a14:useLocalDpi xmlns:a14="http://schemas.microsoft.com/office/drawing/2010/main" val="0"/>
              </a:ext>
            </a:extLst>
          </a:blip>
          <a:srcRect l="6154" t="6634" r="1883" b="13234"/>
          <a:stretch/>
        </p:blipFill>
        <p:spPr bwMode="auto">
          <a:xfrm>
            <a:off x="327289" y="1714646"/>
            <a:ext cx="5616310" cy="37803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0765B017-613F-4D3E-9C16-6F6F237D7879}"/>
              </a:ext>
            </a:extLst>
          </p:cNvPr>
          <p:cNvSpPr/>
          <p:nvPr/>
        </p:nvSpPr>
        <p:spPr>
          <a:xfrm>
            <a:off x="5000577" y="4305865"/>
            <a:ext cx="1837901" cy="646331"/>
          </a:xfrm>
          <a:prstGeom prst="rect">
            <a:avLst/>
          </a:prstGeom>
        </p:spPr>
        <p:txBody>
          <a:bodyPr wrap="square">
            <a:spAutoFit/>
          </a:bodyPr>
          <a:lstStyle/>
          <a:p>
            <a:r>
              <a:rPr lang="en-US" altLang="zh-CN" b="1" dirty="0">
                <a:solidFill>
                  <a:srgbClr val="DC4344"/>
                </a:solidFill>
                <a:latin typeface="Times New Roman" panose="02020603050405020304" pitchFamily="18" charset="0"/>
                <a:ea typeface="DengXian" panose="02010600030101010101" pitchFamily="2" charset="-122"/>
                <a:cs typeface="Times New Roman" panose="02020603050405020304" pitchFamily="18" charset="0"/>
              </a:rPr>
              <a:t>10304: High Increase Rate</a:t>
            </a:r>
            <a:endParaRPr lang="en-US" dirty="0">
              <a:solidFill>
                <a:srgbClr val="DC4344"/>
              </a:solidFill>
            </a:endParaRPr>
          </a:p>
        </p:txBody>
      </p:sp>
      <p:sp>
        <p:nvSpPr>
          <p:cNvPr id="13" name="Rectangle 12">
            <a:extLst>
              <a:ext uri="{FF2B5EF4-FFF2-40B4-BE49-F238E27FC236}">
                <a16:creationId xmlns:a16="http://schemas.microsoft.com/office/drawing/2014/main" id="{5EF1DDB1-3E30-4FB9-8D57-B6C6C6BB2301}"/>
              </a:ext>
            </a:extLst>
          </p:cNvPr>
          <p:cNvSpPr/>
          <p:nvPr/>
        </p:nvSpPr>
        <p:spPr>
          <a:xfrm>
            <a:off x="5177049" y="3508356"/>
            <a:ext cx="1837901" cy="646331"/>
          </a:xfrm>
          <a:prstGeom prst="rect">
            <a:avLst/>
          </a:prstGeom>
        </p:spPr>
        <p:txBody>
          <a:bodyPr wrap="square">
            <a:spAutoFit/>
          </a:bodyPr>
          <a:lstStyle/>
          <a:p>
            <a:r>
              <a:rPr lang="en-US" altLang="zh-CN" b="1" dirty="0">
                <a:solidFill>
                  <a:srgbClr val="48AC48"/>
                </a:solidFill>
                <a:latin typeface="Times New Roman" panose="02020603050405020304" pitchFamily="18" charset="0"/>
                <a:ea typeface="DengXian" panose="02010600030101010101" pitchFamily="2" charset="-122"/>
                <a:cs typeface="Times New Roman" panose="02020603050405020304" pitchFamily="18" charset="0"/>
              </a:rPr>
              <a:t>10312: Low Increase Rate</a:t>
            </a:r>
            <a:endParaRPr lang="en-US" dirty="0">
              <a:solidFill>
                <a:srgbClr val="48AC48"/>
              </a:solidFill>
            </a:endParaRPr>
          </a:p>
        </p:txBody>
      </p:sp>
      <p:sp>
        <p:nvSpPr>
          <p:cNvPr id="2" name="Rectangle 1">
            <a:extLst>
              <a:ext uri="{FF2B5EF4-FFF2-40B4-BE49-F238E27FC236}">
                <a16:creationId xmlns:a16="http://schemas.microsoft.com/office/drawing/2014/main" id="{61F04378-FB07-4830-AE59-62B8739FCFB1}"/>
              </a:ext>
            </a:extLst>
          </p:cNvPr>
          <p:cNvSpPr/>
          <p:nvPr/>
        </p:nvSpPr>
        <p:spPr>
          <a:xfrm>
            <a:off x="1249103" y="5900065"/>
            <a:ext cx="9759467" cy="461665"/>
          </a:xfrm>
          <a:prstGeom prst="rect">
            <a:avLst/>
          </a:prstGeom>
        </p:spPr>
        <p:txBody>
          <a:bodyPr wrap="none">
            <a:spAutoFit/>
          </a:bodyPr>
          <a:lstStyle/>
          <a:p>
            <a:r>
              <a:rPr lang="en-US" altLang="zh-CN" sz="2400" b="1" dirty="0">
                <a:solidFill>
                  <a:srgbClr val="6484BA"/>
                </a:solidFill>
                <a:latin typeface="Times New Roman" panose="02020603050405020304" pitchFamily="18" charset="0"/>
                <a:ea typeface="DengXian" panose="02010600030101010101" pitchFamily="2" charset="-122"/>
                <a:cs typeface="Times New Roman" panose="02020603050405020304" pitchFamily="18" charset="0"/>
              </a:rPr>
              <a:t>10312: Low Investment Cost &amp; Low Increase Rate. Good for investment!</a:t>
            </a:r>
            <a:endParaRPr lang="en-US" sz="2400" dirty="0">
              <a:solidFill>
                <a:srgbClr val="6484BA"/>
              </a:solidFill>
            </a:endParaRPr>
          </a:p>
        </p:txBody>
      </p:sp>
    </p:spTree>
    <p:extLst>
      <p:ext uri="{BB962C8B-B14F-4D97-AF65-F5344CB8AC3E}">
        <p14:creationId xmlns:p14="http://schemas.microsoft.com/office/powerpoint/2010/main" val="239070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5943599" cy="859825"/>
          </a:xfrm>
          <a:prstGeom prst="rect">
            <a:avLst/>
          </a:prstGeom>
          <a:noFill/>
          <a:ln>
            <a:noFill/>
          </a:ln>
        </p:spPr>
        <p:txBody>
          <a:bodyPr spcFirstLastPara="1" wrap="square" lIns="91425" tIns="45700" rIns="91425" bIns="45700" anchor="ctr" anchorCtr="0">
            <a:noAutofit/>
          </a:bodyPr>
          <a:lstStyle/>
          <a:p>
            <a:pPr lvl="0" algn="ctr"/>
            <a:r>
              <a:rPr lang="en-US" sz="4000" dirty="0">
                <a:latin typeface="Bodoni MT" panose="02070603080606020203" pitchFamily="18" charset="0"/>
              </a:rPr>
              <a:t>Insights of Monthly Rent</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96000"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11" name="Picture 10">
            <a:extLst>
              <a:ext uri="{FF2B5EF4-FFF2-40B4-BE49-F238E27FC236}">
                <a16:creationId xmlns:a16="http://schemas.microsoft.com/office/drawing/2014/main" id="{DD088E9B-7329-4313-A9EA-A705AF8151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3513" y="1317307"/>
            <a:ext cx="10952326" cy="43809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Rectangle 12">
            <a:extLst>
              <a:ext uri="{FF2B5EF4-FFF2-40B4-BE49-F238E27FC236}">
                <a16:creationId xmlns:a16="http://schemas.microsoft.com/office/drawing/2014/main" id="{6C07FD1F-1793-4FEC-BD75-4336AA3AF3B1}"/>
              </a:ext>
            </a:extLst>
          </p:cNvPr>
          <p:cNvSpPr/>
          <p:nvPr/>
        </p:nvSpPr>
        <p:spPr>
          <a:xfrm>
            <a:off x="1261403" y="5864343"/>
            <a:ext cx="7092022" cy="863250"/>
          </a:xfrm>
          <a:prstGeom prst="rect">
            <a:avLst/>
          </a:prstGeom>
        </p:spPr>
        <p:txBody>
          <a:bodyPr wrap="square">
            <a:spAutoFit/>
          </a:bodyPr>
          <a:lstStyle/>
          <a:p>
            <a:pPr algn="just">
              <a:lnSpc>
                <a:spcPct val="107000"/>
              </a:lnSpc>
              <a:spcAft>
                <a:spcPts val="800"/>
              </a:spcAft>
            </a:pPr>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Highest: 10312. Also the only one of the top five in the “NYC top 100 zipcode with highest rent price” </a:t>
            </a:r>
            <a:endParaRPr lang="en-US" sz="2400" b="1" dirty="0">
              <a:solidFill>
                <a:srgbClr val="4C72B0"/>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 name="Rectangle 1">
            <a:extLst>
              <a:ext uri="{FF2B5EF4-FFF2-40B4-BE49-F238E27FC236}">
                <a16:creationId xmlns:a16="http://schemas.microsoft.com/office/drawing/2014/main" id="{0E69BB55-D3E9-4406-8835-9CB9FCFC061C}"/>
              </a:ext>
            </a:extLst>
          </p:cNvPr>
          <p:cNvSpPr/>
          <p:nvPr/>
        </p:nvSpPr>
        <p:spPr>
          <a:xfrm>
            <a:off x="8829845" y="6065135"/>
            <a:ext cx="3018006" cy="461665"/>
          </a:xfrm>
          <a:prstGeom prst="rect">
            <a:avLst/>
          </a:prstGeom>
        </p:spPr>
        <p:txBody>
          <a:bodyPr wrap="none">
            <a:spAutoFit/>
          </a:bodyPr>
          <a:lstStyle/>
          <a:p>
            <a:r>
              <a:rPr lang="en-US" sz="2400" b="1" dirty="0">
                <a:solidFill>
                  <a:srgbClr val="4C72B0"/>
                </a:solidFill>
                <a:latin typeface="Times New Roman" panose="02020603050405020304" pitchFamily="18" charset="0"/>
                <a:ea typeface="DengXian" panose="02010600030101010101" pitchFamily="2" charset="-122"/>
                <a:cs typeface="Times New Roman" panose="02020603050405020304" pitchFamily="18" charset="0"/>
              </a:rPr>
              <a:t>Good for Investment!</a:t>
            </a:r>
            <a:endParaRPr lang="en-US" sz="2400" dirty="0"/>
          </a:p>
        </p:txBody>
      </p:sp>
    </p:spTree>
    <p:extLst>
      <p:ext uri="{BB962C8B-B14F-4D97-AF65-F5344CB8AC3E}">
        <p14:creationId xmlns:p14="http://schemas.microsoft.com/office/powerpoint/2010/main" val="2404293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374576"/>
            <a:ext cx="5943599" cy="581317"/>
          </a:xfrm>
          <a:prstGeom prst="rect">
            <a:avLst/>
          </a:prstGeom>
          <a:noFill/>
          <a:ln>
            <a:noFill/>
          </a:ln>
        </p:spPr>
        <p:txBody>
          <a:bodyPr spcFirstLastPara="1" wrap="square" lIns="91425" tIns="45700" rIns="91425" bIns="45700" anchor="ctr" anchorCtr="0">
            <a:noAutofit/>
          </a:bodyPr>
          <a:lstStyle/>
          <a:p>
            <a:pPr lvl="0" algn="ctr"/>
            <a:r>
              <a:rPr lang="en-US" sz="4000" dirty="0">
                <a:latin typeface="Bodoni MT" panose="02070603080606020203" pitchFamily="18" charset="0"/>
              </a:rPr>
              <a:t>Insights of Monthly Rent</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6096000"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pic>
        <p:nvPicPr>
          <p:cNvPr id="7" name="Picture 6">
            <a:extLst>
              <a:ext uri="{FF2B5EF4-FFF2-40B4-BE49-F238E27FC236}">
                <a16:creationId xmlns:a16="http://schemas.microsoft.com/office/drawing/2014/main" id="{9500851B-65F4-47D8-B633-D04E1759F34C}"/>
              </a:ext>
            </a:extLst>
          </p:cNvPr>
          <p:cNvPicPr/>
          <p:nvPr/>
        </p:nvPicPr>
        <p:blipFill>
          <a:blip r:embed="rId3"/>
          <a:stretch>
            <a:fillRect/>
          </a:stretch>
        </p:blipFill>
        <p:spPr>
          <a:xfrm>
            <a:off x="308313" y="1164223"/>
            <a:ext cx="4885193" cy="280173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B46FC8B-23C6-4B44-804A-154E74F4B5BF}"/>
              </a:ext>
            </a:extLst>
          </p:cNvPr>
          <p:cNvPicPr/>
          <p:nvPr/>
        </p:nvPicPr>
        <p:blipFill>
          <a:blip r:embed="rId4"/>
          <a:stretch>
            <a:fillRect/>
          </a:stretch>
        </p:blipFill>
        <p:spPr>
          <a:xfrm>
            <a:off x="5305188" y="1151850"/>
            <a:ext cx="4870411" cy="280173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60589A0-E836-4A3B-8787-94F74CA048CB}"/>
              </a:ext>
            </a:extLst>
          </p:cNvPr>
          <p:cNvPicPr/>
          <p:nvPr/>
        </p:nvPicPr>
        <p:blipFill>
          <a:blip r:embed="rId5"/>
          <a:stretch>
            <a:fillRect/>
          </a:stretch>
        </p:blipFill>
        <p:spPr>
          <a:xfrm>
            <a:off x="302770" y="4056269"/>
            <a:ext cx="4890736" cy="280173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4AAEDF9-2C2A-4BE6-8A6B-4C203C1B54F1}"/>
              </a:ext>
            </a:extLst>
          </p:cNvPr>
          <p:cNvPicPr/>
          <p:nvPr/>
        </p:nvPicPr>
        <p:blipFill>
          <a:blip r:embed="rId6"/>
          <a:stretch>
            <a:fillRect/>
          </a:stretch>
        </p:blipFill>
        <p:spPr>
          <a:xfrm>
            <a:off x="5316273" y="4056269"/>
            <a:ext cx="4859326" cy="2801731"/>
          </a:xfrm>
          <a:prstGeom prst="rect">
            <a:avLst/>
          </a:prstGeom>
          <a:ln>
            <a:noFill/>
          </a:ln>
          <a:effectLst>
            <a:outerShdw blurRad="190500" algn="tl" rotWithShape="0">
              <a:srgbClr val="000000">
                <a:alpha val="70000"/>
              </a:srgbClr>
            </a:outerShdw>
          </a:effectLst>
        </p:spPr>
      </p:pic>
      <p:sp>
        <p:nvSpPr>
          <p:cNvPr id="12" name="Arrow: Down 11">
            <a:extLst>
              <a:ext uri="{FF2B5EF4-FFF2-40B4-BE49-F238E27FC236}">
                <a16:creationId xmlns:a16="http://schemas.microsoft.com/office/drawing/2014/main" id="{E6365AF0-64D9-41A9-AED0-601AB330E964}"/>
              </a:ext>
            </a:extLst>
          </p:cNvPr>
          <p:cNvSpPr/>
          <p:nvPr/>
        </p:nvSpPr>
        <p:spPr>
          <a:xfrm rot="219625">
            <a:off x="5898721" y="2938416"/>
            <a:ext cx="185839" cy="290806"/>
          </a:xfrm>
          <a:prstGeom prst="downArrow">
            <a:avLst/>
          </a:prstGeom>
          <a:solidFill>
            <a:srgbClr val="FEB4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DD8F9635-AE8E-4716-9E20-5379B7A131A7}"/>
              </a:ext>
            </a:extLst>
          </p:cNvPr>
          <p:cNvSpPr/>
          <p:nvPr/>
        </p:nvSpPr>
        <p:spPr>
          <a:xfrm>
            <a:off x="5310012" y="2461776"/>
            <a:ext cx="1832553" cy="369332"/>
          </a:xfrm>
          <a:prstGeom prst="rect">
            <a:avLst/>
          </a:prstGeom>
        </p:spPr>
        <p:txBody>
          <a:bodyPr wrap="none">
            <a:spAutoFit/>
          </a:bodyPr>
          <a:lstStyle/>
          <a:p>
            <a:r>
              <a:rPr lang="en-US" b="1" dirty="0">
                <a:solidFill>
                  <a:srgbClr val="FFC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High Rent </a:t>
            </a:r>
            <a:r>
              <a:rPr lang="en-US" altLang="zh-CN" b="1" dirty="0">
                <a:solidFill>
                  <a:srgbClr val="FFC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Price </a:t>
            </a:r>
            <a:endParaRPr lang="en-US" dirty="0">
              <a:solidFill>
                <a:srgbClr val="FFC000"/>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2089CAE4-E025-4573-8F4C-0ADCDC48494D}"/>
              </a:ext>
            </a:extLst>
          </p:cNvPr>
          <p:cNvSpPr/>
          <p:nvPr/>
        </p:nvSpPr>
        <p:spPr>
          <a:xfrm>
            <a:off x="5193506" y="3322095"/>
            <a:ext cx="778550" cy="369332"/>
          </a:xfrm>
          <a:prstGeom prst="rect">
            <a:avLst/>
          </a:prstGeom>
        </p:spPr>
        <p:txBody>
          <a:bodyPr wrap="square">
            <a:spAutoFit/>
          </a:bodyPr>
          <a:lstStyle/>
          <a:p>
            <a:r>
              <a:rPr lang="en-US" b="1" dirty="0">
                <a:solidFill>
                  <a:srgbClr val="FFC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10312</a:t>
            </a:r>
            <a:endParaRPr lang="en-US" dirty="0">
              <a:solidFill>
                <a:srgbClr val="FFC000"/>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1EA95ACB-D658-4D37-BE3B-B3B0EB5A5AFF}"/>
              </a:ext>
            </a:extLst>
          </p:cNvPr>
          <p:cNvSpPr/>
          <p:nvPr/>
        </p:nvSpPr>
        <p:spPr>
          <a:xfrm>
            <a:off x="5849620" y="5853081"/>
            <a:ext cx="545688" cy="5830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0" name="Oval 19">
            <a:extLst>
              <a:ext uri="{FF2B5EF4-FFF2-40B4-BE49-F238E27FC236}">
                <a16:creationId xmlns:a16="http://schemas.microsoft.com/office/drawing/2014/main" id="{AFB6139F-DF98-4420-BB87-CF2587C429AB}"/>
              </a:ext>
            </a:extLst>
          </p:cNvPr>
          <p:cNvSpPr/>
          <p:nvPr/>
        </p:nvSpPr>
        <p:spPr>
          <a:xfrm>
            <a:off x="5991640" y="5269783"/>
            <a:ext cx="532731" cy="5605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4" name="Oval 23">
            <a:extLst>
              <a:ext uri="{FF2B5EF4-FFF2-40B4-BE49-F238E27FC236}">
                <a16:creationId xmlns:a16="http://schemas.microsoft.com/office/drawing/2014/main" id="{2CF23209-6C84-4E6D-BBD6-F5F870B0A73E}"/>
              </a:ext>
            </a:extLst>
          </p:cNvPr>
          <p:cNvSpPr/>
          <p:nvPr/>
        </p:nvSpPr>
        <p:spPr>
          <a:xfrm>
            <a:off x="8316260" y="4779335"/>
            <a:ext cx="553825" cy="59368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5" name="TextBox 24">
            <a:extLst>
              <a:ext uri="{FF2B5EF4-FFF2-40B4-BE49-F238E27FC236}">
                <a16:creationId xmlns:a16="http://schemas.microsoft.com/office/drawing/2014/main" id="{2AC57A5B-F754-416E-8E60-5F40646E2822}"/>
              </a:ext>
            </a:extLst>
          </p:cNvPr>
          <p:cNvSpPr txBox="1"/>
          <p:nvPr/>
        </p:nvSpPr>
        <p:spPr>
          <a:xfrm>
            <a:off x="7803285" y="5258864"/>
            <a:ext cx="1066800" cy="338554"/>
          </a:xfrm>
          <a:prstGeom prst="rect">
            <a:avLst/>
          </a:prstGeom>
          <a:noFill/>
        </p:spPr>
        <p:txBody>
          <a:bodyPr wrap="square" rtlCol="0">
            <a:spAutoFit/>
          </a:bodyPr>
          <a:lstStyle/>
          <a:p>
            <a:r>
              <a:rPr lang="en-US" sz="1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10434</a:t>
            </a:r>
          </a:p>
        </p:txBody>
      </p:sp>
      <p:sp>
        <p:nvSpPr>
          <p:cNvPr id="26" name="TextBox 25">
            <a:extLst>
              <a:ext uri="{FF2B5EF4-FFF2-40B4-BE49-F238E27FC236}">
                <a16:creationId xmlns:a16="http://schemas.microsoft.com/office/drawing/2014/main" id="{39E22E78-0308-45F1-8DF4-7463AE6911C0}"/>
              </a:ext>
            </a:extLst>
          </p:cNvPr>
          <p:cNvSpPr txBox="1"/>
          <p:nvPr/>
        </p:nvSpPr>
        <p:spPr>
          <a:xfrm>
            <a:off x="6395308" y="5273135"/>
            <a:ext cx="1066800" cy="338554"/>
          </a:xfrm>
          <a:prstGeom prst="rect">
            <a:avLst/>
          </a:prstGeom>
          <a:noFill/>
        </p:spPr>
        <p:txBody>
          <a:bodyPr wrap="square" rtlCol="0">
            <a:spAutoFit/>
          </a:bodyPr>
          <a:lstStyle/>
          <a:p>
            <a:r>
              <a:rPr lang="en-US" sz="1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10304</a:t>
            </a:r>
          </a:p>
        </p:txBody>
      </p:sp>
      <p:sp>
        <p:nvSpPr>
          <p:cNvPr id="27" name="TextBox 26">
            <a:extLst>
              <a:ext uri="{FF2B5EF4-FFF2-40B4-BE49-F238E27FC236}">
                <a16:creationId xmlns:a16="http://schemas.microsoft.com/office/drawing/2014/main" id="{AAEE2C79-901F-4808-8395-9D1D682F0B34}"/>
              </a:ext>
            </a:extLst>
          </p:cNvPr>
          <p:cNvSpPr txBox="1"/>
          <p:nvPr/>
        </p:nvSpPr>
        <p:spPr>
          <a:xfrm>
            <a:off x="6346693" y="6130119"/>
            <a:ext cx="1066800" cy="338554"/>
          </a:xfrm>
          <a:prstGeom prst="rect">
            <a:avLst/>
          </a:prstGeom>
          <a:noFill/>
        </p:spPr>
        <p:txBody>
          <a:bodyPr wrap="square" rtlCol="0">
            <a:spAutoFit/>
          </a:bodyPr>
          <a:lstStyle/>
          <a:p>
            <a:r>
              <a:rPr lang="en-US" sz="16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10312</a:t>
            </a:r>
          </a:p>
        </p:txBody>
      </p:sp>
      <p:sp>
        <p:nvSpPr>
          <p:cNvPr id="15" name="Rectangle 14">
            <a:extLst>
              <a:ext uri="{FF2B5EF4-FFF2-40B4-BE49-F238E27FC236}">
                <a16:creationId xmlns:a16="http://schemas.microsoft.com/office/drawing/2014/main" id="{2EB6137B-2C26-4265-A4D2-190752BEAF1B}"/>
              </a:ext>
            </a:extLst>
          </p:cNvPr>
          <p:cNvSpPr/>
          <p:nvPr/>
        </p:nvSpPr>
        <p:spPr>
          <a:xfrm>
            <a:off x="5333524" y="4448288"/>
            <a:ext cx="3354444" cy="369332"/>
          </a:xfrm>
          <a:prstGeom prst="rect">
            <a:avLst/>
          </a:prstGeom>
        </p:spPr>
        <p:txBody>
          <a:bodyPr wrap="none">
            <a:spAutoFit/>
          </a:bodyPr>
          <a:lstStyle/>
          <a:p>
            <a:r>
              <a:rPr lang="en-US" b="1" dirty="0">
                <a:solidFill>
                  <a:srgbClr val="FFC000"/>
                </a:solidFill>
                <a:effectLst>
                  <a:outerShdw blurRad="38100" dist="38100" dir="2700000" algn="tl">
                    <a:srgbClr val="000000">
                      <a:alpha val="43137"/>
                    </a:srgbClr>
                  </a:outerShdw>
                </a:effectLst>
                <a:latin typeface="Times New Roman" panose="02020603050405020304" pitchFamily="18" charset="0"/>
                <a:ea typeface="DengXian" panose="02010600030101010101" pitchFamily="2" charset="-122"/>
                <a:cs typeface="Times New Roman" panose="02020603050405020304" pitchFamily="18" charset="0"/>
              </a:rPr>
              <a:t>Potential Housing Units Growth</a:t>
            </a:r>
            <a:endParaRPr lang="en-US" dirty="0">
              <a:solidFill>
                <a:srgbClr val="FFC000"/>
              </a:solidFill>
              <a:effectLst>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5CD55970-508B-48F4-9955-51F2F535C39C}"/>
              </a:ext>
            </a:extLst>
          </p:cNvPr>
          <p:cNvSpPr/>
          <p:nvPr/>
        </p:nvSpPr>
        <p:spPr>
          <a:xfrm>
            <a:off x="10192850" y="2352599"/>
            <a:ext cx="2024462" cy="2677656"/>
          </a:xfrm>
          <a:prstGeom prst="rect">
            <a:avLst/>
          </a:prstGeom>
        </p:spPr>
        <p:txBody>
          <a:bodyPr wrap="square">
            <a:spAutoFit/>
          </a:bodyPr>
          <a:lstStyle/>
          <a:p>
            <a:r>
              <a:rPr lang="en-US" altLang="zh-CN" sz="2400" b="1" dirty="0">
                <a:solidFill>
                  <a:srgbClr val="6484BA"/>
                </a:solidFill>
                <a:latin typeface="Times New Roman" panose="02020603050405020304" pitchFamily="18" charset="0"/>
                <a:ea typeface="DengXian" panose="02010600030101010101" pitchFamily="2" charset="-122"/>
                <a:cs typeface="Times New Roman" panose="02020603050405020304" pitchFamily="18" charset="0"/>
              </a:rPr>
              <a:t>10312: </a:t>
            </a:r>
          </a:p>
          <a:p>
            <a:r>
              <a:rPr lang="en-US" altLang="zh-CN" sz="2400" b="1" dirty="0">
                <a:solidFill>
                  <a:srgbClr val="6484BA"/>
                </a:solidFill>
                <a:latin typeface="Times New Roman" panose="02020603050405020304" pitchFamily="18" charset="0"/>
                <a:ea typeface="DengXian" panose="02010600030101010101" pitchFamily="2" charset="-122"/>
                <a:cs typeface="Times New Roman" panose="02020603050405020304" pitchFamily="18" charset="0"/>
              </a:rPr>
              <a:t>High Revenue</a:t>
            </a:r>
          </a:p>
          <a:p>
            <a:r>
              <a:rPr lang="en-US" altLang="zh-CN" sz="2400" b="1" dirty="0">
                <a:solidFill>
                  <a:srgbClr val="6484BA"/>
                </a:solidFill>
                <a:latin typeface="Times New Roman" panose="02020603050405020304" pitchFamily="18" charset="0"/>
                <a:ea typeface="DengXian" panose="02010600030101010101" pitchFamily="2" charset="-122"/>
                <a:cs typeface="Times New Roman" panose="02020603050405020304" pitchFamily="18" charset="0"/>
              </a:rPr>
              <a:t>&amp; Potential Market Growth. </a:t>
            </a:r>
          </a:p>
          <a:p>
            <a:r>
              <a:rPr lang="en-US" altLang="zh-CN" sz="2400" b="1" dirty="0">
                <a:solidFill>
                  <a:srgbClr val="6484BA"/>
                </a:solidFill>
                <a:latin typeface="Times New Roman" panose="02020603050405020304" pitchFamily="18" charset="0"/>
                <a:ea typeface="DengXian" panose="02010600030101010101" pitchFamily="2" charset="-122"/>
                <a:cs typeface="Times New Roman" panose="02020603050405020304" pitchFamily="18" charset="0"/>
              </a:rPr>
              <a:t>Good for investment!</a:t>
            </a:r>
            <a:endParaRPr lang="en-US" sz="2400" dirty="0">
              <a:solidFill>
                <a:srgbClr val="6484BA"/>
              </a:solidFill>
            </a:endParaRPr>
          </a:p>
        </p:txBody>
      </p:sp>
    </p:spTree>
    <p:extLst>
      <p:ext uri="{BB962C8B-B14F-4D97-AF65-F5344CB8AC3E}">
        <p14:creationId xmlns:p14="http://schemas.microsoft.com/office/powerpoint/2010/main" val="97707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5943599" cy="859825"/>
          </a:xfrm>
          <a:prstGeom prst="rect">
            <a:avLst/>
          </a:prstGeom>
          <a:noFill/>
          <a:ln>
            <a:noFill/>
          </a:ln>
        </p:spPr>
        <p:txBody>
          <a:bodyPr spcFirstLastPara="1" wrap="square" lIns="91425" tIns="45700" rIns="91425" bIns="45700" anchor="ctr" anchorCtr="0">
            <a:noAutofit/>
          </a:bodyPr>
          <a:lstStyle/>
          <a:p>
            <a:pPr lvl="0" algn="ctr"/>
            <a:r>
              <a:rPr lang="en-US" sz="4000" dirty="0">
                <a:latin typeface="Bodoni MT" panose="02070603080606020203" pitchFamily="18" charset="0"/>
              </a:rPr>
              <a:t>Best Zipcode to Invest</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5779293"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grpSp>
        <p:nvGrpSpPr>
          <p:cNvPr id="2" name="Group 1">
            <a:extLst>
              <a:ext uri="{FF2B5EF4-FFF2-40B4-BE49-F238E27FC236}">
                <a16:creationId xmlns:a16="http://schemas.microsoft.com/office/drawing/2014/main" id="{8E4D7318-C5C0-4E99-9D50-11508B435739}"/>
              </a:ext>
            </a:extLst>
          </p:cNvPr>
          <p:cNvGrpSpPr/>
          <p:nvPr/>
        </p:nvGrpSpPr>
        <p:grpSpPr>
          <a:xfrm>
            <a:off x="1020562" y="2425737"/>
            <a:ext cx="1003263" cy="1003263"/>
            <a:chOff x="4230487" y="3428999"/>
            <a:chExt cx="1003263" cy="1003263"/>
          </a:xfrm>
        </p:grpSpPr>
        <p:sp>
          <p:nvSpPr>
            <p:cNvPr id="8" name="Google Shape;181;p19">
              <a:extLst>
                <a:ext uri="{FF2B5EF4-FFF2-40B4-BE49-F238E27FC236}">
                  <a16:creationId xmlns:a16="http://schemas.microsoft.com/office/drawing/2014/main" id="{90B9DECA-19E8-41D0-99E6-F2D8732D0C6C}"/>
                </a:ext>
              </a:extLst>
            </p:cNvPr>
            <p:cNvSpPr/>
            <p:nvPr/>
          </p:nvSpPr>
          <p:spPr>
            <a:xfrm>
              <a:off x="4230487" y="3428999"/>
              <a:ext cx="1003263" cy="1003263"/>
            </a:xfrm>
            <a:prstGeom prst="ellipse">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9" name="Google Shape;184;p19">
              <a:extLst>
                <a:ext uri="{FF2B5EF4-FFF2-40B4-BE49-F238E27FC236}">
                  <a16:creationId xmlns:a16="http://schemas.microsoft.com/office/drawing/2014/main" id="{BA7BC8E7-9A20-484D-981D-5FAABA0F3E3E}"/>
                </a:ext>
              </a:extLst>
            </p:cNvPr>
            <p:cNvSpPr/>
            <p:nvPr/>
          </p:nvSpPr>
          <p:spPr>
            <a:xfrm>
              <a:off x="4534772" y="3726824"/>
              <a:ext cx="394691" cy="407612"/>
            </a:xfrm>
            <a:custGeom>
              <a:avLst/>
              <a:gdLst/>
              <a:ahLst/>
              <a:cxnLst/>
              <a:rect l="l" t="t" r="r" b="b"/>
              <a:pathLst>
                <a:path w="444" h="462" extrusionOk="0">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lt1"/>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p:txBody>
        </p:sp>
      </p:grpSp>
      <p:sp>
        <p:nvSpPr>
          <p:cNvPr id="3" name="TextBox 2">
            <a:extLst>
              <a:ext uri="{FF2B5EF4-FFF2-40B4-BE49-F238E27FC236}">
                <a16:creationId xmlns:a16="http://schemas.microsoft.com/office/drawing/2014/main" id="{5AD7C6A2-2AE2-4D56-8162-1C0F6B0D09DA}"/>
              </a:ext>
            </a:extLst>
          </p:cNvPr>
          <p:cNvSpPr txBox="1"/>
          <p:nvPr/>
        </p:nvSpPr>
        <p:spPr>
          <a:xfrm>
            <a:off x="2205036" y="2604202"/>
            <a:ext cx="1533525" cy="646331"/>
          </a:xfrm>
          <a:prstGeom prst="rect">
            <a:avLst/>
          </a:prstGeom>
          <a:noFill/>
        </p:spPr>
        <p:txBody>
          <a:bodyPr wrap="square" rtlCol="0">
            <a:spAutoFit/>
          </a:bodyPr>
          <a:lstStyle/>
          <a:p>
            <a:r>
              <a:rPr lang="en-US" sz="3600" b="1" dirty="0">
                <a:solidFill>
                  <a:srgbClr val="E47577"/>
                </a:solidFill>
                <a:latin typeface="Times New Roman" panose="02020603050405020304" pitchFamily="18" charset="0"/>
                <a:ea typeface="DengXian" panose="02010600030101010101" pitchFamily="2" charset="-122"/>
                <a:cs typeface="Times New Roman" panose="02020603050405020304" pitchFamily="18" charset="0"/>
              </a:rPr>
              <a:t>10312</a:t>
            </a:r>
            <a:endParaRPr lang="en-US" sz="3600" b="1" dirty="0">
              <a:solidFill>
                <a:srgbClr val="E47577"/>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8484EA-7815-4D96-B7D8-B32C20AD6D9F}"/>
                  </a:ext>
                </a:extLst>
              </p:cNvPr>
              <p:cNvSpPr txBox="1"/>
              <p:nvPr/>
            </p:nvSpPr>
            <p:spPr>
              <a:xfrm>
                <a:off x="3839780" y="2043022"/>
                <a:ext cx="2103819" cy="215982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3600" i="1" smtClean="0">
                              <a:solidFill>
                                <a:srgbClr val="E47577"/>
                              </a:solidFill>
                              <a:latin typeface="Cambria Math" panose="02040503050406030204" pitchFamily="18" charset="0"/>
                            </a:rPr>
                          </m:ctrlPr>
                        </m:dPr>
                        <m:e>
                          <m:eqArr>
                            <m:eqArrPr>
                              <m:ctrlPr>
                                <a:rPr lang="en-US" sz="3600" b="0" i="1" smtClean="0">
                                  <a:solidFill>
                                    <a:srgbClr val="E47577"/>
                                  </a:solidFill>
                                  <a:latin typeface="Cambria Math" panose="02040503050406030204" pitchFamily="18" charset="0"/>
                                </a:rPr>
                              </m:ctrlPr>
                            </m:eqArrPr>
                            <m:e>
                              <m:r>
                                <a:rPr lang="en-US" sz="3600" b="0" i="1" smtClean="0">
                                  <a:solidFill>
                                    <a:srgbClr val="E47577"/>
                                  </a:solidFill>
                                  <a:latin typeface="Cambria Math" panose="02040503050406030204" pitchFamily="18" charset="0"/>
                                </a:rPr>
                                <m:t>𝐿𝑜𝑤</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𝐼𝑛𝑣𝑒𝑠𝑡𝑚𝑒𝑛𝑡</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𝐶𝑜𝑠𝑡</m:t>
                              </m:r>
                              <m:r>
                                <a:rPr lang="en-US" sz="3600" b="0" i="1" smtClean="0">
                                  <a:solidFill>
                                    <a:srgbClr val="E47577"/>
                                  </a:solidFill>
                                  <a:latin typeface="Cambria Math" panose="02040503050406030204" pitchFamily="18" charset="0"/>
                                </a:rPr>
                                <m:t>  </m:t>
                              </m:r>
                            </m:e>
                            <m:e>
                              <m:r>
                                <a:rPr lang="en-US" sz="3600" i="1">
                                  <a:solidFill>
                                    <a:srgbClr val="E47577"/>
                                  </a:solidFill>
                                  <a:latin typeface="Cambria Math" panose="02040503050406030204" pitchFamily="18" charset="0"/>
                                </a:rPr>
                                <m:t>𝑙𝑜𝑤</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𝐶𝑜𝑠𝑡</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𝐼𝑛𝑐𝑟𝑒𝑎𝑠𝑖𝑛𝑔</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𝑅𝑎𝑡𝑒</m:t>
                              </m:r>
                            </m:e>
                            <m:e>
                              <m:r>
                                <a:rPr lang="en-US" sz="3600" b="0" i="1" smtClean="0">
                                  <a:solidFill>
                                    <a:srgbClr val="E47577"/>
                                  </a:solidFill>
                                  <a:latin typeface="Cambria Math" panose="02040503050406030204" pitchFamily="18" charset="0"/>
                                </a:rPr>
                                <m:t>𝐻𝑖𝑔h</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𝑅𝑒𝑣𝑒𝑛𝑢𝑒</m:t>
                              </m:r>
                            </m:e>
                            <m:e>
                              <m:r>
                                <a:rPr lang="en-US" sz="3600" b="0" i="1" smtClean="0">
                                  <a:solidFill>
                                    <a:srgbClr val="E47577"/>
                                  </a:solidFill>
                                  <a:latin typeface="Cambria Math" panose="02040503050406030204" pitchFamily="18" charset="0"/>
                                </a:rPr>
                                <m:t>𝑃𝑜𝑡𝑒𝑛𝑡𝑖𝑎𝑙</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𝑀𝑎𝑟𝑘𝑒𝑡</m:t>
                              </m:r>
                              <m:r>
                                <a:rPr lang="en-US" sz="3600" b="0" i="1" smtClean="0">
                                  <a:solidFill>
                                    <a:srgbClr val="E47577"/>
                                  </a:solidFill>
                                  <a:latin typeface="Cambria Math" panose="02040503050406030204" pitchFamily="18" charset="0"/>
                                </a:rPr>
                                <m:t> </m:t>
                              </m:r>
                              <m:r>
                                <a:rPr lang="en-US" sz="3600" b="0" i="1" smtClean="0">
                                  <a:solidFill>
                                    <a:srgbClr val="E47577"/>
                                  </a:solidFill>
                                  <a:latin typeface="Cambria Math" panose="02040503050406030204" pitchFamily="18" charset="0"/>
                                </a:rPr>
                                <m:t>𝐺𝑟𝑜𝑤𝑡h</m:t>
                              </m:r>
                            </m:e>
                          </m:eqArr>
                        </m:e>
                      </m:d>
                    </m:oMath>
                  </m:oMathPara>
                </a14:m>
                <a:endParaRPr lang="en-US" sz="3600" dirty="0"/>
              </a:p>
            </p:txBody>
          </p:sp>
        </mc:Choice>
        <mc:Fallback xmlns="">
          <p:sp>
            <p:nvSpPr>
              <p:cNvPr id="4" name="TextBox 3">
                <a:extLst>
                  <a:ext uri="{FF2B5EF4-FFF2-40B4-BE49-F238E27FC236}">
                    <a16:creationId xmlns:a16="http://schemas.microsoft.com/office/drawing/2014/main" id="{398484EA-7815-4D96-B7D8-B32C20AD6D9F}"/>
                  </a:ext>
                </a:extLst>
              </p:cNvPr>
              <p:cNvSpPr txBox="1">
                <a:spLocks noRot="1" noChangeAspect="1" noMove="1" noResize="1" noEditPoints="1" noAdjustHandles="1" noChangeArrowheads="1" noChangeShapeType="1" noTextEdit="1"/>
              </p:cNvSpPr>
              <p:nvPr/>
            </p:nvSpPr>
            <p:spPr>
              <a:xfrm>
                <a:off x="3839780" y="2043022"/>
                <a:ext cx="2103819" cy="2159822"/>
              </a:xfrm>
              <a:prstGeom prst="rect">
                <a:avLst/>
              </a:prstGeom>
              <a:blipFill>
                <a:blip r:embed="rId3"/>
                <a:stretch>
                  <a:fillRect r="-161739"/>
                </a:stretch>
              </a:blipFill>
            </p:spPr>
            <p:txBody>
              <a:bodyPr/>
              <a:lstStyle/>
              <a:p>
                <a:r>
                  <a:rPr lang="en-US">
                    <a:noFill/>
                  </a:rPr>
                  <a:t> </a:t>
                </a:r>
              </a:p>
            </p:txBody>
          </p:sp>
        </mc:Fallback>
      </mc:AlternateContent>
    </p:spTree>
    <p:extLst>
      <p:ext uri="{BB962C8B-B14F-4D97-AF65-F5344CB8AC3E}">
        <p14:creationId xmlns:p14="http://schemas.microsoft.com/office/powerpoint/2010/main" val="124781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2802687" y="2436679"/>
            <a:ext cx="6586626" cy="1259021"/>
          </a:xfrm>
          <a:prstGeom prst="rect">
            <a:avLst/>
          </a:prstGeom>
          <a:noFill/>
          <a:ln>
            <a:noFill/>
          </a:ln>
        </p:spPr>
        <p:txBody>
          <a:bodyPr spcFirstLastPara="1" wrap="square" lIns="91425" tIns="45700" rIns="91425" bIns="45700" anchor="b" anchorCtr="0">
            <a:noAutofit/>
          </a:bodyPr>
          <a:lstStyle/>
          <a:p>
            <a:pPr lvl="0">
              <a:lnSpc>
                <a:spcPct val="100000"/>
              </a:lnSpc>
              <a:buClr>
                <a:srgbClr val="000000"/>
              </a:buClr>
              <a:buSzTx/>
              <a:defRPr/>
            </a:pPr>
            <a:r>
              <a:rPr lang="en-US" i="1" dirty="0">
                <a:solidFill>
                  <a:srgbClr val="000000"/>
                </a:solidFill>
                <a:latin typeface="Century Schoolbook" panose="02040604050505020304" pitchFamily="18" charset="0"/>
                <a:ea typeface="Libre Baskerville"/>
                <a:cs typeface="Libre Baskerville"/>
                <a:sym typeface="Libre Baskerville"/>
              </a:rPr>
              <a:t>Further Analysis</a:t>
            </a:r>
            <a:endParaRPr lang="en-US" dirty="0">
              <a:solidFill>
                <a:srgbClr val="000000"/>
              </a:solidFill>
              <a:latin typeface="Century Schoolbook" panose="02040604050505020304" pitchFamily="18" charset="0"/>
            </a:endParaRPr>
          </a:p>
        </p:txBody>
      </p:sp>
      <p:grpSp>
        <p:nvGrpSpPr>
          <p:cNvPr id="110" name="Google Shape;110;p16"/>
          <p:cNvGrpSpPr/>
          <p:nvPr/>
        </p:nvGrpSpPr>
        <p:grpSpPr>
          <a:xfrm>
            <a:off x="2506333" y="2035835"/>
            <a:ext cx="1345722" cy="2387600"/>
            <a:chOff x="1406105" y="1846054"/>
            <a:chExt cx="1345722" cy="2387600"/>
          </a:xfrm>
        </p:grpSpPr>
        <p:sp>
          <p:nvSpPr>
            <p:cNvPr id="111" name="Google Shape;111;p16"/>
            <p:cNvSpPr/>
            <p:nvPr/>
          </p:nvSpPr>
          <p:spPr>
            <a:xfrm>
              <a:off x="1411857" y="18460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2" name="Google Shape;112;p16"/>
            <p:cNvSpPr/>
            <p:nvPr/>
          </p:nvSpPr>
          <p:spPr>
            <a:xfrm>
              <a:off x="1406105" y="1846054"/>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3" name="Google Shape;113;p16"/>
            <p:cNvSpPr/>
            <p:nvPr/>
          </p:nvSpPr>
          <p:spPr>
            <a:xfrm>
              <a:off x="1406105" y="4043873"/>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grpSp>
        <p:nvGrpSpPr>
          <p:cNvPr id="114" name="Google Shape;114;p16"/>
          <p:cNvGrpSpPr/>
          <p:nvPr/>
        </p:nvGrpSpPr>
        <p:grpSpPr>
          <a:xfrm>
            <a:off x="8339947" y="2035835"/>
            <a:ext cx="1339970" cy="2387600"/>
            <a:chOff x="8373374" y="2035835"/>
            <a:chExt cx="1339970" cy="2387600"/>
          </a:xfrm>
        </p:grpSpPr>
        <p:sp>
          <p:nvSpPr>
            <p:cNvPr id="115" name="Google Shape;115;p16"/>
            <p:cNvSpPr/>
            <p:nvPr/>
          </p:nvSpPr>
          <p:spPr>
            <a:xfrm>
              <a:off x="8373374" y="2035835"/>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6" name="Google Shape;116;p16"/>
            <p:cNvSpPr/>
            <p:nvPr/>
          </p:nvSpPr>
          <p:spPr>
            <a:xfrm>
              <a:off x="9489057" y="2035835"/>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7" name="Google Shape;117;p16"/>
            <p:cNvSpPr/>
            <p:nvPr/>
          </p:nvSpPr>
          <p:spPr>
            <a:xfrm>
              <a:off x="8373374" y="42336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spTree>
    <p:extLst>
      <p:ext uri="{BB962C8B-B14F-4D97-AF65-F5344CB8AC3E}">
        <p14:creationId xmlns:p14="http://schemas.microsoft.com/office/powerpoint/2010/main" val="357053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outVertical)">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0" y="264271"/>
            <a:ext cx="4448175" cy="859825"/>
          </a:xfrm>
          <a:prstGeom prst="rect">
            <a:avLst/>
          </a:prstGeom>
          <a:noFill/>
          <a:ln>
            <a:noFill/>
          </a:ln>
        </p:spPr>
        <p:txBody>
          <a:bodyPr spcFirstLastPara="1" wrap="square" lIns="91425" tIns="45700" rIns="91425" bIns="45700" anchor="ctr" anchorCtr="0">
            <a:noAutofit/>
          </a:bodyPr>
          <a:lstStyle/>
          <a:p>
            <a:pPr lvl="0" algn="ctr"/>
            <a:r>
              <a:rPr lang="en-US" sz="4000" dirty="0">
                <a:latin typeface="Bodoni MT" panose="02070603080606020203" pitchFamily="18" charset="0"/>
              </a:rPr>
              <a:t>Further Analysis</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458757" y="316545"/>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5" name="Rectangle 4">
            <a:extLst>
              <a:ext uri="{FF2B5EF4-FFF2-40B4-BE49-F238E27FC236}">
                <a16:creationId xmlns:a16="http://schemas.microsoft.com/office/drawing/2014/main" id="{2F51FA98-42C2-41CB-A1F4-5A7ACBCD2881}"/>
              </a:ext>
            </a:extLst>
          </p:cNvPr>
          <p:cNvSpPr/>
          <p:nvPr/>
        </p:nvSpPr>
        <p:spPr>
          <a:xfrm>
            <a:off x="2114548" y="1677085"/>
            <a:ext cx="7258052" cy="3939540"/>
          </a:xfrm>
          <a:prstGeom prst="rect">
            <a:avLst/>
          </a:prstGeom>
        </p:spPr>
        <p:txBody>
          <a:bodyPr wrap="square">
            <a:spAutoFit/>
          </a:bodyPr>
          <a:lstStyle/>
          <a:p>
            <a:pPr marL="285750" indent="-285750">
              <a:buFont typeface="Wingdings" panose="05000000000000000000" pitchFamily="2" charset="2"/>
              <a:buChar char="Ø"/>
            </a:pPr>
            <a:endParaRPr lang="en-US" sz="2000" dirty="0">
              <a:latin typeface="Century Schoolbook" panose="02040604050505020304" pitchFamily="18" charset="0"/>
            </a:endParaRP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rPr>
              <a:t>Time Series Analysis for Price-to-Rent Ratio to evaluate an area’s long-term investment potential if having the data of the historical rent price.</a:t>
            </a: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rPr>
              <a:t>Get external economy and social science data and combine with property feature’s data to build machine learning models to investigate the important factors that will affect property price &amp; rent price, so that we are able to better evaluate an area’s overall investment potential.</a:t>
            </a: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rPr>
              <a:t>Competitive Analysis for the investment market.</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356532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2714446" y="2476499"/>
            <a:ext cx="6774611" cy="1033463"/>
          </a:xfrm>
          <a:prstGeom prst="rect">
            <a:avLst/>
          </a:prstGeom>
          <a:noFill/>
          <a:ln>
            <a:noFill/>
          </a:ln>
        </p:spPr>
        <p:txBody>
          <a:bodyPr spcFirstLastPara="1" wrap="square" lIns="91425" tIns="45700" rIns="91425" bIns="45700" anchor="b" anchorCtr="0">
            <a:noAutofit/>
          </a:bodyPr>
          <a:lstStyle/>
          <a:p>
            <a:pPr lvl="0">
              <a:lnSpc>
                <a:spcPct val="100000"/>
              </a:lnSpc>
              <a:buClr>
                <a:srgbClr val="000000"/>
              </a:buClr>
              <a:buSzTx/>
              <a:defRPr/>
            </a:pPr>
            <a:r>
              <a:rPr lang="en-US" i="1" dirty="0">
                <a:solidFill>
                  <a:srgbClr val="000000"/>
                </a:solidFill>
                <a:latin typeface="Century Schoolbook" panose="02040604050505020304" pitchFamily="18" charset="0"/>
                <a:ea typeface="Libre Baskerville"/>
                <a:cs typeface="Libre Baskerville"/>
                <a:sym typeface="Libre Baskerville"/>
              </a:rPr>
              <a:t>Business Context</a:t>
            </a:r>
            <a:endParaRPr lang="en-US" dirty="0">
              <a:solidFill>
                <a:srgbClr val="000000"/>
              </a:solidFill>
              <a:latin typeface="Century Schoolbook" panose="02040604050505020304" pitchFamily="18" charset="0"/>
            </a:endParaRPr>
          </a:p>
        </p:txBody>
      </p:sp>
      <p:grpSp>
        <p:nvGrpSpPr>
          <p:cNvPr id="110" name="Google Shape;110;p16"/>
          <p:cNvGrpSpPr/>
          <p:nvPr/>
        </p:nvGrpSpPr>
        <p:grpSpPr>
          <a:xfrm>
            <a:off x="2490160" y="2035835"/>
            <a:ext cx="1345722" cy="2387600"/>
            <a:chOff x="1406105" y="1846054"/>
            <a:chExt cx="1345722" cy="2387600"/>
          </a:xfrm>
        </p:grpSpPr>
        <p:sp>
          <p:nvSpPr>
            <p:cNvPr id="111" name="Google Shape;111;p16"/>
            <p:cNvSpPr/>
            <p:nvPr/>
          </p:nvSpPr>
          <p:spPr>
            <a:xfrm>
              <a:off x="1411857" y="18460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2" name="Google Shape;112;p16"/>
            <p:cNvSpPr/>
            <p:nvPr/>
          </p:nvSpPr>
          <p:spPr>
            <a:xfrm>
              <a:off x="1406105" y="1846054"/>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3" name="Google Shape;113;p16"/>
            <p:cNvSpPr/>
            <p:nvPr/>
          </p:nvSpPr>
          <p:spPr>
            <a:xfrm>
              <a:off x="1406105" y="4043873"/>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grpSp>
        <p:nvGrpSpPr>
          <p:cNvPr id="114" name="Google Shape;114;p16"/>
          <p:cNvGrpSpPr/>
          <p:nvPr/>
        </p:nvGrpSpPr>
        <p:grpSpPr>
          <a:xfrm>
            <a:off x="8373374" y="2035835"/>
            <a:ext cx="1339970" cy="2387600"/>
            <a:chOff x="8373374" y="2035835"/>
            <a:chExt cx="1339970" cy="2387600"/>
          </a:xfrm>
        </p:grpSpPr>
        <p:sp>
          <p:nvSpPr>
            <p:cNvPr id="115" name="Google Shape;115;p16"/>
            <p:cNvSpPr/>
            <p:nvPr/>
          </p:nvSpPr>
          <p:spPr>
            <a:xfrm>
              <a:off x="8373374" y="2035835"/>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6" name="Google Shape;116;p16"/>
            <p:cNvSpPr/>
            <p:nvPr/>
          </p:nvSpPr>
          <p:spPr>
            <a:xfrm>
              <a:off x="9489057" y="2035835"/>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7" name="Google Shape;117;p16"/>
            <p:cNvSpPr/>
            <p:nvPr/>
          </p:nvSpPr>
          <p:spPr>
            <a:xfrm>
              <a:off x="8373374" y="42336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arn(outVertical)">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22489" y="307772"/>
            <a:ext cx="3125257" cy="859825"/>
          </a:xfrm>
          <a:prstGeom prst="rect">
            <a:avLst/>
          </a:prstGeom>
          <a:noFill/>
          <a:ln>
            <a:noFill/>
          </a:ln>
        </p:spPr>
        <p:txBody>
          <a:bodyPr spcFirstLastPara="1" wrap="square" lIns="91425" tIns="45700" rIns="91425" bIns="45700" anchor="ctr" anchorCtr="0">
            <a:noAutofit/>
          </a:bodyPr>
          <a:lstStyle/>
          <a:p>
            <a:pPr lvl="0" algn="ctr"/>
            <a:r>
              <a:rPr lang="en-US" sz="4000" dirty="0">
                <a:latin typeface="Bodoni MT" panose="02070603080606020203" pitchFamily="18" charset="0"/>
              </a:rPr>
              <a:t>A</a:t>
            </a:r>
            <a:r>
              <a:rPr lang="en-US" altLang="zh-CN" sz="4000" dirty="0">
                <a:latin typeface="Bodoni MT" panose="02070603080606020203" pitchFamily="18" charset="0"/>
              </a:rPr>
              <a:t>ppendix</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2953807" y="368819"/>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5" name="Rectangle 4">
            <a:extLst>
              <a:ext uri="{FF2B5EF4-FFF2-40B4-BE49-F238E27FC236}">
                <a16:creationId xmlns:a16="http://schemas.microsoft.com/office/drawing/2014/main" id="{2F51FA98-42C2-41CB-A1F4-5A7ACBCD2881}"/>
              </a:ext>
            </a:extLst>
          </p:cNvPr>
          <p:cNvSpPr/>
          <p:nvPr/>
        </p:nvSpPr>
        <p:spPr>
          <a:xfrm>
            <a:off x="2114547" y="1677085"/>
            <a:ext cx="9010653" cy="2554545"/>
          </a:xfrm>
          <a:prstGeom prst="rect">
            <a:avLst/>
          </a:prstGeom>
        </p:spPr>
        <p:txBody>
          <a:bodyPr wrap="square">
            <a:spAutoFit/>
          </a:bodyPr>
          <a:lstStyle/>
          <a:p>
            <a:pPr marL="285750" indent="-285750">
              <a:buFont typeface="Wingdings" panose="05000000000000000000" pitchFamily="2" charset="2"/>
              <a:buChar char="Ø"/>
            </a:pPr>
            <a:endParaRPr lang="en-US" sz="2000" dirty="0">
              <a:latin typeface="Century Schoolbook" panose="02040604050505020304" pitchFamily="18" charset="0"/>
            </a:endParaRP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rPr>
              <a:t>Tableau Public  </a:t>
            </a:r>
            <a:r>
              <a:rPr lang="en-US" sz="2000" dirty="0">
                <a:latin typeface="Century Schoolbook" panose="02040604050505020304" pitchFamily="18" charset="0"/>
                <a:hlinkClick r:id="rId3"/>
              </a:rPr>
              <a:t>https://public.tableau.com/profile/xinrantao#!/</a:t>
            </a:r>
            <a:endParaRPr lang="en-US" sz="2000" dirty="0">
              <a:latin typeface="Century Schoolbook" panose="02040604050505020304" pitchFamily="18" charset="0"/>
            </a:endParaRP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hlinkClick r:id="rId4" action="ppaction://hlinkfile"/>
              </a:rPr>
              <a:t>Main C</a:t>
            </a:r>
            <a:r>
              <a:rPr lang="en-US" altLang="zh-CN" sz="2000" dirty="0">
                <a:latin typeface="Century Schoolbook" panose="02040604050505020304" pitchFamily="18" charset="0"/>
                <a:hlinkClick r:id="rId4" action="ppaction://hlinkfile"/>
              </a:rPr>
              <a:t>ode</a:t>
            </a:r>
            <a:endParaRPr lang="en-US" sz="2000" dirty="0">
              <a:latin typeface="Century Schoolbook" panose="02040604050505020304" pitchFamily="18" charset="0"/>
            </a:endParaRP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hlinkClick r:id="rId5" action="ppaction://hlinkfile"/>
              </a:rPr>
              <a:t>Web Scrapping code</a:t>
            </a:r>
            <a:endParaRPr lang="en-US" sz="2000" dirty="0">
              <a:latin typeface="Century Schoolbook" panose="02040604050505020304" pitchFamily="18" charset="0"/>
            </a:endParaRPr>
          </a:p>
          <a:p>
            <a:pPr marL="285750" indent="-285750">
              <a:spcAft>
                <a:spcPts val="1200"/>
              </a:spcAft>
              <a:buFont typeface="Wingdings" panose="05000000000000000000" pitchFamily="2" charset="2"/>
              <a:buChar char="Ø"/>
            </a:pPr>
            <a:r>
              <a:rPr lang="en-US" sz="2000" dirty="0">
                <a:latin typeface="Century Schoolbook" panose="02040604050505020304" pitchFamily="18" charset="0"/>
                <a:hlinkClick r:id="rId6" action="ppaction://hlinkfile"/>
              </a:rPr>
              <a:t>Analysis Report</a:t>
            </a:r>
            <a:endParaRPr lang="en-US" sz="2000" dirty="0">
              <a:latin typeface="Century Schoolbook" panose="02040604050505020304" pitchFamily="18" charset="0"/>
            </a:endParaRP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181680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575864E6-4241-40A6-9D0A-D8111E38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1999" cy="6837610"/>
          </a:xfrm>
          <a:prstGeom prst="rect">
            <a:avLst/>
          </a:prstGeom>
          <a:noFill/>
          <a:extLst>
            <a:ext uri="{909E8E84-426E-40DD-AFC4-6F175D3DCCD1}">
              <a14:hiddenFill xmlns:a14="http://schemas.microsoft.com/office/drawing/2010/main">
                <a:solidFill>
                  <a:srgbClr val="FFFFFF"/>
                </a:solidFill>
              </a14:hiddenFill>
            </a:ext>
          </a:extLst>
        </p:spPr>
      </p:pic>
      <p:sp>
        <p:nvSpPr>
          <p:cNvPr id="107" name="Google Shape;107;p17"/>
          <p:cNvSpPr/>
          <p:nvPr/>
        </p:nvSpPr>
        <p:spPr>
          <a:xfrm>
            <a:off x="0" y="0"/>
            <a:ext cx="12191999" cy="6858000"/>
          </a:xfrm>
          <a:prstGeom prst="rect">
            <a:avLst/>
          </a:prstGeom>
          <a:solidFill>
            <a:srgbClr val="323F4F">
              <a:alpha val="8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08" name="Google Shape;108;p17"/>
          <p:cNvSpPr txBox="1"/>
          <p:nvPr/>
        </p:nvSpPr>
        <p:spPr>
          <a:xfrm>
            <a:off x="2992182" y="2818640"/>
            <a:ext cx="5842000" cy="120032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72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rPr>
              <a:t>Thank you</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110;p17"/>
          <p:cNvSpPr/>
          <p:nvPr/>
        </p:nvSpPr>
        <p:spPr>
          <a:xfrm rot="-5400000">
            <a:off x="8165590" y="2907908"/>
            <a:ext cx="2924093" cy="252077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1" name="Google Shape;111;p17"/>
          <p:cNvSpPr/>
          <p:nvPr/>
        </p:nvSpPr>
        <p:spPr>
          <a:xfrm rot="5400000">
            <a:off x="-82781" y="3004504"/>
            <a:ext cx="1200330" cy="1034768"/>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2" name="Google Shape;112;p17"/>
          <p:cNvSpPr/>
          <p:nvPr/>
        </p:nvSpPr>
        <p:spPr>
          <a:xfrm rot="5400000">
            <a:off x="1229411" y="1517577"/>
            <a:ext cx="1200330" cy="1034768"/>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3" name="Google Shape;113;p17"/>
          <p:cNvSpPr/>
          <p:nvPr/>
        </p:nvSpPr>
        <p:spPr>
          <a:xfrm rot="-5400000">
            <a:off x="4987179" y="272023"/>
            <a:ext cx="1568894" cy="1352495"/>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4" name="Google Shape;114;p17"/>
          <p:cNvSpPr/>
          <p:nvPr/>
        </p:nvSpPr>
        <p:spPr>
          <a:xfrm rot="-5400000">
            <a:off x="8865115" y="4390120"/>
            <a:ext cx="1963846" cy="1692971"/>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5" name="Google Shape;115;p17"/>
          <p:cNvSpPr/>
          <p:nvPr/>
        </p:nvSpPr>
        <p:spPr>
          <a:xfrm rot="5400000">
            <a:off x="9885670" y="430886"/>
            <a:ext cx="1200330" cy="1034768"/>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6" name="Google Shape;116;p17"/>
          <p:cNvSpPr/>
          <p:nvPr/>
        </p:nvSpPr>
        <p:spPr>
          <a:xfrm rot="5400000">
            <a:off x="3266810" y="4719221"/>
            <a:ext cx="1200330" cy="1034768"/>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
        <p:nvSpPr>
          <p:cNvPr id="117" name="Google Shape;117;p17"/>
          <p:cNvSpPr/>
          <p:nvPr/>
        </p:nvSpPr>
        <p:spPr>
          <a:xfrm rot="5400000">
            <a:off x="1777987" y="1315288"/>
            <a:ext cx="748054" cy="644875"/>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p:nvPr/>
        </p:nvSpPr>
        <p:spPr>
          <a:xfrm>
            <a:off x="406400" y="1378424"/>
            <a:ext cx="11236960" cy="49541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54" name="Google Shape;154;p18"/>
          <p:cNvSpPr txBox="1">
            <a:spLocks noGrp="1"/>
          </p:cNvSpPr>
          <p:nvPr>
            <p:ph type="title"/>
          </p:nvPr>
        </p:nvSpPr>
        <p:spPr>
          <a:xfrm>
            <a:off x="89286" y="294202"/>
            <a:ext cx="4411594" cy="8598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0" i="0" u="none" strike="noStrike" cap="none" dirty="0">
                <a:solidFill>
                  <a:schemeClr val="dk1"/>
                </a:solidFill>
                <a:latin typeface="Bodoni MT" panose="02070603080606020203" pitchFamily="18" charset="0"/>
                <a:sym typeface="Arial"/>
              </a:rPr>
              <a:t>Business Context</a:t>
            </a:r>
            <a:endParaRPr sz="4000" dirty="0">
              <a:latin typeface="Bodoni MT" panose="02070603080606020203" pitchFamily="18" charset="0"/>
            </a:endParaRPr>
          </a:p>
        </p:txBody>
      </p:sp>
      <p:grpSp>
        <p:nvGrpSpPr>
          <p:cNvPr id="155" name="Google Shape;155;p18"/>
          <p:cNvGrpSpPr/>
          <p:nvPr/>
        </p:nvGrpSpPr>
        <p:grpSpPr>
          <a:xfrm>
            <a:off x="650240" y="1471496"/>
            <a:ext cx="10840720" cy="3001271"/>
            <a:chOff x="719691" y="3258005"/>
            <a:chExt cx="4450527" cy="2810295"/>
          </a:xfrm>
        </p:grpSpPr>
        <p:sp>
          <p:nvSpPr>
            <p:cNvPr id="156" name="Google Shape;156;p18"/>
            <p:cNvSpPr txBox="1"/>
            <p:nvPr/>
          </p:nvSpPr>
          <p:spPr>
            <a:xfrm>
              <a:off x="750185" y="3799869"/>
              <a:ext cx="4420033" cy="22684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900"/>
                <a:buFont typeface="Arial"/>
                <a:buNone/>
                <a:tabLst/>
                <a:defRPr/>
              </a:pPr>
              <a:r>
                <a:rPr kumimoji="0" lang="en-US"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Our client is a real estate company, </a:t>
              </a:r>
              <a:r>
                <a:rPr lang="en-US" kern="0" dirty="0">
                  <a:solidFill>
                    <a:srgbClr val="000000"/>
                  </a:solidFill>
                  <a:latin typeface="Century Schoolbook" panose="02040604050505020304" pitchFamily="18" charset="0"/>
                  <a:ea typeface="Libre Baskerville"/>
                  <a:cs typeface="Libre Baskerville"/>
                  <a:sym typeface="Libre Baskerville"/>
                </a:rPr>
                <a:t>t</a:t>
              </a:r>
              <a:r>
                <a:rPr kumimoji="0" lang="en-US"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hey have a niche in purchasing properties to rent out short-term as part of their business model specifically within New York City. The real estate company has already concluded that two-bedroom properties are the most profitable; however, they do not know which zip codes are the best to invest in.</a:t>
              </a:r>
            </a:p>
            <a:p>
              <a:pPr marL="0" marR="0" lvl="0" indent="0" algn="l" defTabSz="914400" rtl="0" eaLnBrk="1" fontAlgn="auto" latinLnBrk="0" hangingPunct="1">
                <a:lnSpc>
                  <a:spcPct val="130000"/>
                </a:lnSpc>
                <a:spcBef>
                  <a:spcPts val="0"/>
                </a:spcBef>
                <a:spcAft>
                  <a:spcPts val="0"/>
                </a:spcAft>
                <a:buClr>
                  <a:srgbClr val="000000"/>
                </a:buClr>
                <a:buSzPts val="900"/>
                <a:buFont typeface="Arial"/>
                <a:buNone/>
                <a:tabLst/>
                <a:defRPr/>
              </a:pPr>
              <a:r>
                <a:rPr kumimoji="0" lang="en-US"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The real estate company has engaged our firm to build out a data product and provide conclusions to help them understand which zip codes would generate the most profit on short term rentals within New York City.</a:t>
              </a:r>
              <a:endParaRPr kumimoji="0"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157" name="Google Shape;157;p18"/>
            <p:cNvSpPr txBox="1"/>
            <p:nvPr/>
          </p:nvSpPr>
          <p:spPr>
            <a:xfrm>
              <a:off x="719691" y="3258005"/>
              <a:ext cx="4420033"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kumimoji="0" lang="en-US" sz="2400"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Background</a:t>
              </a:r>
              <a:endParaRPr kumimoji="0" sz="2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grpSp>
      <p:sp>
        <p:nvSpPr>
          <p:cNvPr id="163" name="Google Shape;163;p18"/>
          <p:cNvSpPr txBox="1"/>
          <p:nvPr/>
        </p:nvSpPr>
        <p:spPr>
          <a:xfrm>
            <a:off x="1357189" y="4862386"/>
            <a:ext cx="4457334" cy="108055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30000"/>
              </a:lnSpc>
              <a:spcBef>
                <a:spcPts val="0"/>
              </a:spcBef>
              <a:spcAft>
                <a:spcPts val="0"/>
              </a:spcAft>
              <a:buClr>
                <a:srgbClr val="000000"/>
              </a:buClr>
              <a:buSzPts val="900"/>
              <a:buFont typeface="Libre Baskerville"/>
              <a:buNone/>
              <a:tabLst/>
              <a:defRPr/>
            </a:pPr>
            <a:r>
              <a:rPr kumimoji="0" lang="en-US" sz="900" b="0" i="0"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rPr>
              <a:t>	</a:t>
            </a:r>
            <a:endParaRPr kumimoji="0" sz="900" b="0" i="0" u="none" strike="noStrike" kern="0" cap="none" spc="0" normalizeH="0" baseline="0" noProof="0" dirty="0">
              <a:ln>
                <a:noFill/>
              </a:ln>
              <a:solidFill>
                <a:srgbClr val="000000"/>
              </a:solidFill>
              <a:effectLst/>
              <a:uLnTx/>
              <a:uFillTx/>
              <a:latin typeface="Libre Baskerville"/>
              <a:ea typeface="Libre Baskerville"/>
              <a:cs typeface="Libre Baskerville"/>
              <a:sym typeface="Libre Baskerville"/>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4426209" y="319314"/>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grpSp>
        <p:nvGrpSpPr>
          <p:cNvPr id="15" name="Google Shape;162;p18">
            <a:extLst>
              <a:ext uri="{FF2B5EF4-FFF2-40B4-BE49-F238E27FC236}">
                <a16:creationId xmlns:a16="http://schemas.microsoft.com/office/drawing/2014/main" id="{84CA7331-75DD-47BF-A4B3-D543AC349FD0}"/>
              </a:ext>
            </a:extLst>
          </p:cNvPr>
          <p:cNvGrpSpPr/>
          <p:nvPr/>
        </p:nvGrpSpPr>
        <p:grpSpPr>
          <a:xfrm>
            <a:off x="724518" y="4670779"/>
            <a:ext cx="8970087" cy="1622421"/>
            <a:chOff x="719691" y="3258005"/>
            <a:chExt cx="4450527" cy="1622421"/>
          </a:xfrm>
        </p:grpSpPr>
        <p:sp>
          <p:nvSpPr>
            <p:cNvPr id="16" name="Google Shape;163;p18">
              <a:extLst>
                <a:ext uri="{FF2B5EF4-FFF2-40B4-BE49-F238E27FC236}">
                  <a16:creationId xmlns:a16="http://schemas.microsoft.com/office/drawing/2014/main" id="{19EA9597-7098-4716-8AB0-3AB6FBA2FA1E}"/>
                </a:ext>
              </a:extLst>
            </p:cNvPr>
            <p:cNvSpPr txBox="1"/>
            <p:nvPr/>
          </p:nvSpPr>
          <p:spPr>
            <a:xfrm>
              <a:off x="750185" y="3799869"/>
              <a:ext cx="4420033" cy="1080557"/>
            </a:xfrm>
            <a:prstGeom prst="rect">
              <a:avLst/>
            </a:prstGeom>
            <a:noFill/>
            <a:ln>
              <a:noFill/>
            </a:ln>
          </p:spPr>
          <p:txBody>
            <a:bodyPr spcFirstLastPara="1" wrap="square" lIns="91425" tIns="45700" rIns="91425" bIns="45700" anchor="t" anchorCtr="0">
              <a:noAutofit/>
            </a:bodyPr>
            <a:lstStyle/>
            <a:p>
              <a:pPr>
                <a:lnSpc>
                  <a:spcPct val="130000"/>
                </a:lnSpc>
                <a:buClr>
                  <a:schemeClr val="dk1"/>
                </a:buClr>
                <a:buSzPts val="900"/>
              </a:pPr>
              <a:r>
                <a:rPr lang="en-US" sz="2000" dirty="0">
                  <a:solidFill>
                    <a:srgbClr val="DF5361"/>
                  </a:solidFill>
                  <a:latin typeface="Century Schoolbook" panose="02040604050505020304" pitchFamily="18" charset="0"/>
                  <a:ea typeface="Libre Baskerville"/>
                  <a:cs typeface="Libre Baskerville"/>
                  <a:sym typeface="Libre Baskerville"/>
                </a:rPr>
                <a:t>Find out the most profitable zip code for short-term investment in NYC.</a:t>
              </a:r>
              <a:endParaRPr lang="en-US" sz="2000" dirty="0">
                <a:latin typeface="Century Schoolbook" panose="02040604050505020304" pitchFamily="18" charset="0"/>
              </a:endParaRPr>
            </a:p>
            <a:p>
              <a:pPr marL="0" marR="0" lvl="0" indent="0" algn="l" rtl="0">
                <a:lnSpc>
                  <a:spcPct val="130000"/>
                </a:lnSpc>
                <a:spcBef>
                  <a:spcPts val="0"/>
                </a:spcBef>
                <a:spcAft>
                  <a:spcPts val="0"/>
                </a:spcAft>
                <a:buClr>
                  <a:schemeClr val="dk1"/>
                </a:buClr>
                <a:buSzPts val="900"/>
                <a:buFont typeface="Libre Baskerville"/>
                <a:buNone/>
              </a:pPr>
              <a:r>
                <a:rPr lang="en-US" sz="900" b="0" i="0" u="none" strike="noStrike" cap="none" dirty="0">
                  <a:solidFill>
                    <a:schemeClr val="dk1"/>
                  </a:solidFill>
                  <a:latin typeface="Libre Baskerville"/>
                  <a:ea typeface="Libre Baskerville"/>
                  <a:cs typeface="Libre Baskerville"/>
                  <a:sym typeface="Libre Baskerville"/>
                </a:rPr>
                <a:t>	</a:t>
              </a:r>
              <a:endParaRPr sz="900" b="0" i="0" u="none" strike="noStrike" cap="none" dirty="0">
                <a:solidFill>
                  <a:schemeClr val="dk1"/>
                </a:solidFill>
                <a:latin typeface="Libre Baskerville"/>
                <a:ea typeface="Libre Baskerville"/>
                <a:cs typeface="Libre Baskerville"/>
                <a:sym typeface="Libre Baskerville"/>
              </a:endParaRPr>
            </a:p>
          </p:txBody>
        </p:sp>
        <p:sp>
          <p:nvSpPr>
            <p:cNvPr id="17" name="Google Shape;164;p18">
              <a:extLst>
                <a:ext uri="{FF2B5EF4-FFF2-40B4-BE49-F238E27FC236}">
                  <a16:creationId xmlns:a16="http://schemas.microsoft.com/office/drawing/2014/main" id="{C3C6A658-2B8A-426F-A59D-EDA67E7B521C}"/>
                </a:ext>
              </a:extLst>
            </p:cNvPr>
            <p:cNvSpPr txBox="1"/>
            <p:nvPr/>
          </p:nvSpPr>
          <p:spPr>
            <a:xfrm>
              <a:off x="719691" y="3258005"/>
              <a:ext cx="741652" cy="498021"/>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DF5361"/>
                </a:buClr>
                <a:buSzPts val="2133"/>
                <a:buFont typeface="Libre Baskerville"/>
                <a:buNone/>
              </a:pPr>
              <a:r>
                <a:rPr lang="en-US" sz="2400" b="0" i="1" u="none" strike="noStrike" cap="none" dirty="0">
                  <a:solidFill>
                    <a:srgbClr val="DF5361"/>
                  </a:solidFill>
                  <a:latin typeface="Century Schoolbook" panose="02040604050505020304" pitchFamily="18" charset="0"/>
                  <a:ea typeface="Libre Baskerville"/>
                  <a:cs typeface="Libre Baskerville"/>
                  <a:sym typeface="Libre Baskerville"/>
                </a:rPr>
                <a:t>Objective</a:t>
              </a:r>
              <a:endParaRPr sz="2400" dirty="0">
                <a:latin typeface="Century Schoolbook" panose="02040604050505020304" pitchFamily="18" charset="0"/>
              </a:endParaRPr>
            </a:p>
          </p:txBody>
        </p:sp>
      </p:grpSp>
      <p:grpSp>
        <p:nvGrpSpPr>
          <p:cNvPr id="2" name="Group 1">
            <a:extLst>
              <a:ext uri="{FF2B5EF4-FFF2-40B4-BE49-F238E27FC236}">
                <a16:creationId xmlns:a16="http://schemas.microsoft.com/office/drawing/2014/main" id="{5FFA60C5-FAA1-4EE4-BC93-BCC4EEE89C57}"/>
              </a:ext>
            </a:extLst>
          </p:cNvPr>
          <p:cNvGrpSpPr/>
          <p:nvPr/>
        </p:nvGrpSpPr>
        <p:grpSpPr>
          <a:xfrm>
            <a:off x="2708826" y="1547965"/>
            <a:ext cx="568651" cy="401918"/>
            <a:chOff x="2610017" y="1667089"/>
            <a:chExt cx="568651" cy="401918"/>
          </a:xfrm>
        </p:grpSpPr>
        <p:sp>
          <p:nvSpPr>
            <p:cNvPr id="19" name="Google Shape;1176;p27">
              <a:extLst>
                <a:ext uri="{FF2B5EF4-FFF2-40B4-BE49-F238E27FC236}">
                  <a16:creationId xmlns:a16="http://schemas.microsoft.com/office/drawing/2014/main" id="{644D1BC0-E262-4731-8CA9-590A2309D232}"/>
                </a:ext>
              </a:extLst>
            </p:cNvPr>
            <p:cNvSpPr/>
            <p:nvPr/>
          </p:nvSpPr>
          <p:spPr>
            <a:xfrm>
              <a:off x="2872113" y="1779218"/>
              <a:ext cx="306555" cy="289789"/>
            </a:xfrm>
            <a:custGeom>
              <a:avLst/>
              <a:gdLst/>
              <a:ahLst/>
              <a:cxnLst/>
              <a:rect l="l" t="t" r="r" b="b"/>
              <a:pathLst>
                <a:path w="461" h="409" extrusionOk="0">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4B5050"/>
            </a:solidFill>
            <a:ln>
              <a:noFill/>
            </a:ln>
          </p:spPr>
          <p:txBody>
            <a:bodyPr spcFirstLastPara="1" wrap="square" lIns="45700" tIns="22850" rIns="45700" bIns="2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900" dirty="0">
                <a:solidFill>
                  <a:schemeClr val="dk1"/>
                </a:solidFill>
                <a:latin typeface="Libre Baskerville"/>
                <a:ea typeface="Libre Baskerville"/>
                <a:cs typeface="Libre Baskerville"/>
                <a:sym typeface="Libre Baskerville"/>
              </a:endParaRPr>
            </a:p>
          </p:txBody>
        </p:sp>
        <p:sp>
          <p:nvSpPr>
            <p:cNvPr id="20" name="Google Shape;1176;p27">
              <a:extLst>
                <a:ext uri="{FF2B5EF4-FFF2-40B4-BE49-F238E27FC236}">
                  <a16:creationId xmlns:a16="http://schemas.microsoft.com/office/drawing/2014/main" id="{33ADEA81-FBDE-4F3B-BB0C-CCF69D57A7BA}"/>
                </a:ext>
              </a:extLst>
            </p:cNvPr>
            <p:cNvSpPr/>
            <p:nvPr/>
          </p:nvSpPr>
          <p:spPr>
            <a:xfrm>
              <a:off x="2610017" y="1667089"/>
              <a:ext cx="415374" cy="401918"/>
            </a:xfrm>
            <a:custGeom>
              <a:avLst/>
              <a:gdLst/>
              <a:ahLst/>
              <a:cxnLst/>
              <a:rect l="l" t="t" r="r" b="b"/>
              <a:pathLst>
                <a:path w="461" h="409" extrusionOk="0">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4B5050"/>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dirty="0">
                <a:solidFill>
                  <a:schemeClr val="dk1"/>
                </a:solidFill>
                <a:latin typeface="Libre Baskerville"/>
                <a:ea typeface="Libre Baskerville"/>
                <a:cs typeface="Libre Baskerville"/>
                <a:sym typeface="Libre Baskerville"/>
              </a:endParaRPr>
            </a:p>
          </p:txBody>
        </p:sp>
      </p:grpSp>
      <p:sp>
        <p:nvSpPr>
          <p:cNvPr id="165" name="Google Shape;165;p18"/>
          <p:cNvSpPr/>
          <p:nvPr/>
        </p:nvSpPr>
        <p:spPr>
          <a:xfrm rot="1769900">
            <a:off x="2317859" y="4573067"/>
            <a:ext cx="495453" cy="606112"/>
          </a:xfrm>
          <a:custGeom>
            <a:avLst/>
            <a:gdLst/>
            <a:ahLst/>
            <a:cxnLst/>
            <a:rect l="l" t="t" r="r" b="b"/>
            <a:pathLst>
              <a:path w="453" h="533" extrusionOk="0">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rgbClr val="DC5F6F"/>
          </a:solidFill>
          <a:ln>
            <a:noFill/>
          </a:ln>
        </p:spPr>
        <p:txBody>
          <a:bodyPr spcFirstLastPara="1" wrap="square"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2622430" y="2312854"/>
            <a:ext cx="6981825" cy="1833562"/>
          </a:xfrm>
          <a:prstGeom prst="rect">
            <a:avLst/>
          </a:prstGeom>
          <a:noFill/>
          <a:ln>
            <a:noFill/>
          </a:ln>
        </p:spPr>
        <p:txBody>
          <a:bodyPr spcFirstLastPara="1" wrap="square" lIns="91425" tIns="45700" rIns="91425" bIns="45700" anchor="b" anchorCtr="0">
            <a:noAutofit/>
          </a:bodyPr>
          <a:lstStyle/>
          <a:p>
            <a:pPr lvl="0">
              <a:lnSpc>
                <a:spcPct val="100000"/>
              </a:lnSpc>
              <a:buClr>
                <a:srgbClr val="000000"/>
              </a:buClr>
              <a:buSzTx/>
              <a:defRPr/>
            </a:pPr>
            <a:r>
              <a:rPr lang="en-US" i="1" dirty="0">
                <a:solidFill>
                  <a:srgbClr val="000000"/>
                </a:solidFill>
                <a:latin typeface="Century Schoolbook" panose="02040604050505020304" pitchFamily="18" charset="0"/>
                <a:sym typeface="Libre Baskerville"/>
              </a:rPr>
              <a:t>Data Preparation &amp; Quality Check</a:t>
            </a:r>
            <a:endParaRPr lang="en-US" dirty="0">
              <a:solidFill>
                <a:srgbClr val="000000"/>
              </a:solidFill>
              <a:latin typeface="Century Schoolbook" panose="02040604050505020304" pitchFamily="18" charset="0"/>
            </a:endParaRPr>
          </a:p>
        </p:txBody>
      </p:sp>
      <p:grpSp>
        <p:nvGrpSpPr>
          <p:cNvPr id="110" name="Google Shape;110;p16"/>
          <p:cNvGrpSpPr/>
          <p:nvPr/>
        </p:nvGrpSpPr>
        <p:grpSpPr>
          <a:xfrm>
            <a:off x="2337760" y="2035835"/>
            <a:ext cx="1345722" cy="2387600"/>
            <a:chOff x="1406105" y="1846054"/>
            <a:chExt cx="1345722" cy="2387600"/>
          </a:xfrm>
        </p:grpSpPr>
        <p:sp>
          <p:nvSpPr>
            <p:cNvPr id="111" name="Google Shape;111;p16"/>
            <p:cNvSpPr/>
            <p:nvPr/>
          </p:nvSpPr>
          <p:spPr>
            <a:xfrm>
              <a:off x="1411857" y="18460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2" name="Google Shape;112;p16"/>
            <p:cNvSpPr/>
            <p:nvPr/>
          </p:nvSpPr>
          <p:spPr>
            <a:xfrm>
              <a:off x="1406105" y="1846054"/>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3" name="Google Shape;113;p16"/>
            <p:cNvSpPr/>
            <p:nvPr/>
          </p:nvSpPr>
          <p:spPr>
            <a:xfrm>
              <a:off x="1406105" y="4043873"/>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grpSp>
        <p:nvGrpSpPr>
          <p:cNvPr id="114" name="Google Shape;114;p16"/>
          <p:cNvGrpSpPr/>
          <p:nvPr/>
        </p:nvGrpSpPr>
        <p:grpSpPr>
          <a:xfrm>
            <a:off x="8508518" y="2035835"/>
            <a:ext cx="1339970" cy="2387600"/>
            <a:chOff x="8373374" y="2035835"/>
            <a:chExt cx="1339970" cy="2387600"/>
          </a:xfrm>
        </p:grpSpPr>
        <p:sp>
          <p:nvSpPr>
            <p:cNvPr id="115" name="Google Shape;115;p16"/>
            <p:cNvSpPr/>
            <p:nvPr/>
          </p:nvSpPr>
          <p:spPr>
            <a:xfrm>
              <a:off x="8373374" y="2035835"/>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6" name="Google Shape;116;p16"/>
            <p:cNvSpPr/>
            <p:nvPr/>
          </p:nvSpPr>
          <p:spPr>
            <a:xfrm>
              <a:off x="9489057" y="2035835"/>
              <a:ext cx="224287" cy="2387600"/>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17" name="Google Shape;117;p16"/>
            <p:cNvSpPr/>
            <p:nvPr/>
          </p:nvSpPr>
          <p:spPr>
            <a:xfrm>
              <a:off x="8373374" y="4233654"/>
              <a:ext cx="1339970" cy="189781"/>
            </a:xfrm>
            <a:prstGeom prst="rect">
              <a:avLst/>
            </a:prstGeom>
            <a:solidFill>
              <a:srgbClr val="DC5F6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grpSp>
    </p:spTree>
    <p:extLst>
      <p:ext uri="{BB962C8B-B14F-4D97-AF65-F5344CB8AC3E}">
        <p14:creationId xmlns:p14="http://schemas.microsoft.com/office/powerpoint/2010/main" val="339209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outVertical)">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p:nvPr/>
        </p:nvSpPr>
        <p:spPr>
          <a:xfrm>
            <a:off x="406400" y="1378424"/>
            <a:ext cx="5738050" cy="49541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Baskerville"/>
              <a:ea typeface="Libre Baskerville"/>
              <a:cs typeface="Libre Baskerville"/>
              <a:sym typeface="Libre Baskerville"/>
            </a:endParaRPr>
          </a:p>
        </p:txBody>
      </p:sp>
      <p:sp>
        <p:nvSpPr>
          <p:cNvPr id="154" name="Google Shape;154;p18"/>
          <p:cNvSpPr txBox="1">
            <a:spLocks noGrp="1"/>
          </p:cNvSpPr>
          <p:nvPr>
            <p:ph type="title"/>
          </p:nvPr>
        </p:nvSpPr>
        <p:spPr>
          <a:xfrm>
            <a:off x="89286" y="294202"/>
            <a:ext cx="4411594" cy="8598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0" i="0" u="none" strike="noStrike" cap="none" dirty="0">
                <a:solidFill>
                  <a:schemeClr val="dk1"/>
                </a:solidFill>
                <a:latin typeface="Bodoni MT" panose="02070603080606020203" pitchFamily="18" charset="0"/>
                <a:sym typeface="Arial"/>
              </a:rPr>
              <a:t>Data Overview</a:t>
            </a:r>
            <a:endParaRPr sz="4000" dirty="0">
              <a:latin typeface="Bodoni MT" panose="02070603080606020203" pitchFamily="18" charset="0"/>
            </a:endParaRPr>
          </a:p>
        </p:txBody>
      </p:sp>
      <p:grpSp>
        <p:nvGrpSpPr>
          <p:cNvPr id="155" name="Google Shape;155;p18"/>
          <p:cNvGrpSpPr/>
          <p:nvPr/>
        </p:nvGrpSpPr>
        <p:grpSpPr>
          <a:xfrm>
            <a:off x="465635" y="1549551"/>
            <a:ext cx="5424742" cy="1356906"/>
            <a:chOff x="719691" y="3258005"/>
            <a:chExt cx="4473146" cy="2680556"/>
          </a:xfrm>
        </p:grpSpPr>
        <p:sp>
          <p:nvSpPr>
            <p:cNvPr id="156" name="Google Shape;156;p18"/>
            <p:cNvSpPr txBox="1"/>
            <p:nvPr/>
          </p:nvSpPr>
          <p:spPr>
            <a:xfrm>
              <a:off x="772804" y="3670130"/>
              <a:ext cx="4420033" cy="2268431"/>
            </a:xfrm>
            <a:prstGeom prst="rect">
              <a:avLst/>
            </a:prstGeom>
            <a:noFill/>
            <a:ln>
              <a:noFill/>
            </a:ln>
          </p:spPr>
          <p:txBody>
            <a:bodyPr spcFirstLastPara="1" wrap="square" lIns="91425" tIns="45700" rIns="91425" bIns="45700" anchor="t" anchorCtr="0">
              <a:noAutofit/>
            </a:bodyPr>
            <a:lstStyle/>
            <a:p>
              <a:pPr lvl="0">
                <a:lnSpc>
                  <a:spcPct val="130000"/>
                </a:lnSpc>
                <a:buClr>
                  <a:srgbClr val="000000"/>
                </a:buClr>
                <a:buSzPts val="900"/>
              </a:pPr>
              <a:r>
                <a:rPr lang="en-US" kern="0" dirty="0">
                  <a:solidFill>
                    <a:srgbClr val="000000"/>
                  </a:solidFill>
                  <a:latin typeface="Century Schoolbook" panose="02040604050505020304" pitchFamily="18" charset="0"/>
                  <a:ea typeface="Libre Baskerville"/>
                  <a:cs typeface="Libre Baskerville"/>
                  <a:sym typeface="Libre Baskerville"/>
                </a:rPr>
                <a:t>AirBnB provides information on the listings with 97 features including </a:t>
              </a:r>
              <a:r>
                <a:rPr lang="en-US" b="1" kern="0" dirty="0">
                  <a:solidFill>
                    <a:srgbClr val="000000"/>
                  </a:solidFill>
                  <a:latin typeface="Century Schoolbook" panose="02040604050505020304" pitchFamily="18" charset="0"/>
                  <a:ea typeface="Libre Baskerville"/>
                  <a:cs typeface="Libre Baskerville"/>
                  <a:sym typeface="Libre Baskerville"/>
                </a:rPr>
                <a:t>location </a:t>
              </a:r>
              <a:r>
                <a:rPr lang="en-US" kern="0" dirty="0">
                  <a:solidFill>
                    <a:srgbClr val="000000"/>
                  </a:solidFill>
                  <a:latin typeface="Century Schoolbook" panose="02040604050505020304" pitchFamily="18" charset="0"/>
                  <a:ea typeface="Libre Baskerville"/>
                  <a:cs typeface="Libre Baskerville"/>
                  <a:sym typeface="Libre Baskerville"/>
                </a:rPr>
                <a:t>(City, State, Zipcode), </a:t>
              </a:r>
              <a:r>
                <a:rPr lang="en-US" b="1" kern="0" dirty="0">
                  <a:solidFill>
                    <a:srgbClr val="000000"/>
                  </a:solidFill>
                  <a:latin typeface="Century Schoolbook" panose="02040604050505020304" pitchFamily="18" charset="0"/>
                  <a:ea typeface="Libre Baskerville"/>
                  <a:cs typeface="Libre Baskerville"/>
                  <a:sym typeface="Libre Baskerville"/>
                </a:rPr>
                <a:t>property features </a:t>
              </a:r>
              <a:r>
                <a:rPr lang="en-US" kern="0" dirty="0">
                  <a:solidFill>
                    <a:srgbClr val="000000"/>
                  </a:solidFill>
                  <a:latin typeface="Century Schoolbook" panose="02040604050505020304" pitchFamily="18" charset="0"/>
                  <a:ea typeface="Libre Baskerville"/>
                  <a:cs typeface="Libre Baskerville"/>
                  <a:sym typeface="Libre Baskerville"/>
                </a:rPr>
                <a:t>(Bedrooms, Room Types) and the </a:t>
              </a:r>
              <a:r>
                <a:rPr lang="en-US" b="1" kern="0" dirty="0">
                  <a:solidFill>
                    <a:srgbClr val="000000"/>
                  </a:solidFill>
                  <a:latin typeface="Century Schoolbook" panose="02040604050505020304" pitchFamily="18" charset="0"/>
                  <a:ea typeface="Libre Baskerville"/>
                  <a:cs typeface="Libre Baskerville"/>
                  <a:sym typeface="Libre Baskerville"/>
                </a:rPr>
                <a:t>rent price </a:t>
              </a:r>
              <a:r>
                <a:rPr lang="en-US" kern="0" dirty="0">
                  <a:solidFill>
                    <a:srgbClr val="000000"/>
                  </a:solidFill>
                  <a:latin typeface="Century Schoolbook" panose="02040604050505020304" pitchFamily="18" charset="0"/>
                  <a:ea typeface="Libre Baskerville"/>
                  <a:cs typeface="Libre Baskerville"/>
                  <a:sym typeface="Libre Baskerville"/>
                </a:rPr>
                <a:t>(Daily Price, Weekly Price, Monthly Price) to lease out their property. The date on rent is in 2017-05. </a:t>
              </a:r>
              <a:endParaRPr kumimoji="0"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157" name="Google Shape;157;p18"/>
            <p:cNvSpPr txBox="1"/>
            <p:nvPr/>
          </p:nvSpPr>
          <p:spPr>
            <a:xfrm>
              <a:off x="719691" y="3258005"/>
              <a:ext cx="4420033"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kumimoji="0" lang="en-US" sz="2133"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Airbnb Dataset </a:t>
              </a:r>
              <a:r>
                <a:rPr lang="en-US" altLang="zh-CN" sz="2133" i="1" kern="0" dirty="0">
                  <a:solidFill>
                    <a:srgbClr val="252738"/>
                  </a:solidFill>
                  <a:latin typeface="Century Schoolbook" panose="02040604050505020304" pitchFamily="18" charset="0"/>
                  <a:ea typeface="Libre Baskerville"/>
                  <a:cs typeface="Libre Baskerville"/>
                  <a:sym typeface="Libre Baskerville"/>
                </a:rPr>
                <a:t>— Revenue Data</a:t>
              </a:r>
              <a:endParaRPr kumimoji="0" sz="1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grpSp>
      <p:grpSp>
        <p:nvGrpSpPr>
          <p:cNvPr id="21" name="Google Shape;257;p24">
            <a:extLst>
              <a:ext uri="{FF2B5EF4-FFF2-40B4-BE49-F238E27FC236}">
                <a16:creationId xmlns:a16="http://schemas.microsoft.com/office/drawing/2014/main" id="{2EFB9EAF-C9FC-4CA7-9D3E-7653A3FDE833}"/>
              </a:ext>
            </a:extLst>
          </p:cNvPr>
          <p:cNvGrpSpPr/>
          <p:nvPr/>
        </p:nvGrpSpPr>
        <p:grpSpPr>
          <a:xfrm>
            <a:off x="4184173" y="307734"/>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18" name="Google Shape;160;p18">
            <a:extLst>
              <a:ext uri="{FF2B5EF4-FFF2-40B4-BE49-F238E27FC236}">
                <a16:creationId xmlns:a16="http://schemas.microsoft.com/office/drawing/2014/main" id="{C8FA44C3-5C87-430E-A978-A396B833A004}"/>
              </a:ext>
            </a:extLst>
          </p:cNvPr>
          <p:cNvSpPr/>
          <p:nvPr/>
        </p:nvSpPr>
        <p:spPr>
          <a:xfrm>
            <a:off x="6144450" y="1378424"/>
            <a:ext cx="4954138" cy="4954138"/>
          </a:xfrm>
          <a:prstGeom prst="rect">
            <a:avLst/>
          </a:prstGeom>
          <a:blipFill rotWithShape="1">
            <a:blip r:embed="rId3">
              <a:alphaModFix/>
            </a:blip>
            <a:stretch>
              <a:fillRect l="-30202" t="-2695" r="-30200" b="-32123"/>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Baskerville"/>
              <a:ea typeface="Libre Baskerville"/>
              <a:cs typeface="Libre Baskerville"/>
              <a:sym typeface="Libre Baskerville"/>
            </a:endParaRPr>
          </a:p>
        </p:txBody>
      </p:sp>
      <p:pic>
        <p:nvPicPr>
          <p:cNvPr id="19" name="Picture 4" descr="Image result for airbnb logo">
            <a:extLst>
              <a:ext uri="{FF2B5EF4-FFF2-40B4-BE49-F238E27FC236}">
                <a16:creationId xmlns:a16="http://schemas.microsoft.com/office/drawing/2014/main" id="{29B5B3C7-1BAA-4ACD-B61A-5BA0EA739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555" y="1549551"/>
            <a:ext cx="1190583" cy="134783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155;p18">
            <a:extLst>
              <a:ext uri="{FF2B5EF4-FFF2-40B4-BE49-F238E27FC236}">
                <a16:creationId xmlns:a16="http://schemas.microsoft.com/office/drawing/2014/main" id="{DA3FCABD-E807-4C71-9393-E0AAF9AE503F}"/>
              </a:ext>
            </a:extLst>
          </p:cNvPr>
          <p:cNvGrpSpPr/>
          <p:nvPr/>
        </p:nvGrpSpPr>
        <p:grpSpPr>
          <a:xfrm>
            <a:off x="406400" y="4011265"/>
            <a:ext cx="5419565" cy="1428100"/>
            <a:chOff x="701341" y="2585807"/>
            <a:chExt cx="4468877" cy="3455139"/>
          </a:xfrm>
        </p:grpSpPr>
        <p:sp>
          <p:nvSpPr>
            <p:cNvPr id="25" name="Google Shape;156;p18">
              <a:extLst>
                <a:ext uri="{FF2B5EF4-FFF2-40B4-BE49-F238E27FC236}">
                  <a16:creationId xmlns:a16="http://schemas.microsoft.com/office/drawing/2014/main" id="{0EC01E6D-C97A-4D56-A82E-517071BD6C19}"/>
                </a:ext>
              </a:extLst>
            </p:cNvPr>
            <p:cNvSpPr txBox="1"/>
            <p:nvPr/>
          </p:nvSpPr>
          <p:spPr>
            <a:xfrm>
              <a:off x="750185" y="3772516"/>
              <a:ext cx="4420033" cy="2268430"/>
            </a:xfrm>
            <a:prstGeom prst="rect">
              <a:avLst/>
            </a:prstGeom>
            <a:noFill/>
            <a:ln>
              <a:noFill/>
            </a:ln>
          </p:spPr>
          <p:txBody>
            <a:bodyPr spcFirstLastPara="1" wrap="square" lIns="91425" tIns="45700" rIns="91425" bIns="45700" anchor="t" anchorCtr="0">
              <a:noAutofit/>
            </a:bodyPr>
            <a:lstStyle/>
            <a:p>
              <a:pPr lvl="0">
                <a:lnSpc>
                  <a:spcPct val="130000"/>
                </a:lnSpc>
                <a:buClr>
                  <a:srgbClr val="000000"/>
                </a:buClr>
                <a:buSzPts val="900"/>
              </a:pPr>
              <a:r>
                <a:rPr lang="en-US" kern="0" dirty="0">
                  <a:solidFill>
                    <a:srgbClr val="000000"/>
                  </a:solidFill>
                  <a:latin typeface="Century Schoolbook" panose="02040604050505020304" pitchFamily="18" charset="0"/>
                  <a:ea typeface="Libre Baskerville"/>
                  <a:cs typeface="Libre Baskerville"/>
                  <a:sym typeface="Libre Baskerville"/>
                </a:rPr>
                <a:t>Zillow provides information of the </a:t>
              </a:r>
              <a:r>
                <a:rPr lang="en-US" b="1" kern="0" dirty="0">
                  <a:solidFill>
                    <a:srgbClr val="000000"/>
                  </a:solidFill>
                  <a:latin typeface="Century Schoolbook" panose="02040604050505020304" pitchFamily="18" charset="0"/>
                  <a:ea typeface="Libre Baskerville"/>
                  <a:cs typeface="Libre Baskerville"/>
                  <a:sym typeface="Libre Baskerville"/>
                </a:rPr>
                <a:t>location</a:t>
              </a:r>
              <a:r>
                <a:rPr lang="en-US" kern="0" dirty="0">
                  <a:solidFill>
                    <a:srgbClr val="000000"/>
                  </a:solidFill>
                  <a:latin typeface="Century Schoolbook" panose="02040604050505020304" pitchFamily="18" charset="0"/>
                  <a:ea typeface="Libre Baskerville"/>
                  <a:cs typeface="Libre Baskerville"/>
                  <a:sym typeface="Libre Baskerville"/>
                </a:rPr>
                <a:t> (Zipcode, City) and the historical median </a:t>
              </a:r>
              <a:r>
                <a:rPr lang="en-US" b="1" kern="0" dirty="0">
                  <a:solidFill>
                    <a:srgbClr val="000000"/>
                  </a:solidFill>
                  <a:latin typeface="Century Schoolbook" panose="02040604050505020304" pitchFamily="18" charset="0"/>
                  <a:ea typeface="Libre Baskerville"/>
                  <a:cs typeface="Libre Baskerville"/>
                  <a:sym typeface="Libre Baskerville"/>
                </a:rPr>
                <a:t>property price </a:t>
              </a:r>
              <a:r>
                <a:rPr lang="en-US" kern="0" dirty="0">
                  <a:solidFill>
                    <a:srgbClr val="000000"/>
                  </a:solidFill>
                  <a:latin typeface="Century Schoolbook" panose="02040604050505020304" pitchFamily="18" charset="0"/>
                  <a:ea typeface="Libre Baskerville"/>
                  <a:cs typeface="Libre Baskerville"/>
                  <a:sym typeface="Libre Baskerville"/>
                </a:rPr>
                <a:t>within that area in different years (Each month’s price is a column). The time range is from 1996-04 ~ 2017-06.</a:t>
              </a:r>
              <a:endParaRPr kumimoji="0" b="0" i="0"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26" name="Google Shape;157;p18">
              <a:extLst>
                <a:ext uri="{FF2B5EF4-FFF2-40B4-BE49-F238E27FC236}">
                  <a16:creationId xmlns:a16="http://schemas.microsoft.com/office/drawing/2014/main" id="{90C87519-E178-491F-984F-0294847D0041}"/>
                </a:ext>
              </a:extLst>
            </p:cNvPr>
            <p:cNvSpPr txBox="1"/>
            <p:nvPr/>
          </p:nvSpPr>
          <p:spPr>
            <a:xfrm>
              <a:off x="701341" y="2585807"/>
              <a:ext cx="4420033" cy="1214063"/>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252738"/>
                </a:buClr>
                <a:buSzPts val="2133"/>
                <a:buFont typeface="Libre Baskerville"/>
                <a:buNone/>
                <a:tabLst/>
                <a:defRPr/>
              </a:pPr>
              <a:r>
                <a:rPr kumimoji="0" lang="en-US" sz="2133" b="0" i="1" u="none" strike="noStrike" kern="0" cap="none" spc="0" normalizeH="0" baseline="0" noProof="0" dirty="0">
                  <a:ln>
                    <a:noFill/>
                  </a:ln>
                  <a:solidFill>
                    <a:srgbClr val="252738"/>
                  </a:solidFill>
                  <a:effectLst/>
                  <a:uLnTx/>
                  <a:uFillTx/>
                  <a:latin typeface="Libre Baskerville"/>
                  <a:ea typeface="Libre Baskerville"/>
                  <a:cs typeface="Libre Baskerville"/>
                  <a:sym typeface="Libre Baskerville"/>
                </a:rPr>
                <a:t> </a:t>
              </a:r>
              <a:r>
                <a:rPr kumimoji="0" lang="en-US" sz="2133"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Zillow Dataset </a:t>
              </a:r>
              <a:r>
                <a:rPr kumimoji="0" lang="en-US" altLang="zh-CN" sz="2133" b="0" i="1" u="none" strike="noStrike" kern="0" cap="none" spc="0" normalizeH="0" baseline="0" noProof="0" dirty="0">
                  <a:ln>
                    <a:noFill/>
                  </a:ln>
                  <a:solidFill>
                    <a:srgbClr val="252738"/>
                  </a:solidFill>
                  <a:effectLst/>
                  <a:uLnTx/>
                  <a:uFillTx/>
                  <a:latin typeface="Century Schoolbook" panose="02040604050505020304" pitchFamily="18" charset="0"/>
                  <a:ea typeface="Libre Baskerville"/>
                  <a:cs typeface="Libre Baskerville"/>
                  <a:sym typeface="Libre Baskerville"/>
                </a:rPr>
                <a:t>— Cost Data</a:t>
              </a:r>
              <a:endParaRPr kumimoji="0" sz="1400" b="0" i="0" u="none" strike="noStrike" kern="0" cap="none" spc="0" normalizeH="0" baseline="0" noProof="0" dirty="0">
                <a:ln>
                  <a:noFill/>
                </a:ln>
                <a:solidFill>
                  <a:srgbClr val="000000"/>
                </a:solidFill>
                <a:effectLst/>
                <a:uLnTx/>
                <a:uFillTx/>
                <a:latin typeface="Century Schoolbook" panose="02040604050505020304" pitchFamily="18" charset="0"/>
                <a:cs typeface="Arial"/>
                <a:sym typeface="Arial"/>
              </a:endParaRPr>
            </a:p>
          </p:txBody>
        </p:sp>
      </p:grpSp>
      <p:pic>
        <p:nvPicPr>
          <p:cNvPr id="6146" name="Picture 2" descr="Image result for zillow logo">
            <a:extLst>
              <a:ext uri="{FF2B5EF4-FFF2-40B4-BE49-F238E27FC236}">
                <a16:creationId xmlns:a16="http://schemas.microsoft.com/office/drawing/2014/main" id="{1CFA3BDD-8F15-4EE3-AC70-D12B86462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4962" y="1823844"/>
            <a:ext cx="2875418" cy="60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30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83357" y="214324"/>
            <a:ext cx="9319897"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 Quality Check &amp; Data Engineering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9136540" y="26659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28" name="Google Shape;1192;p29">
            <a:extLst>
              <a:ext uri="{FF2B5EF4-FFF2-40B4-BE49-F238E27FC236}">
                <a16:creationId xmlns:a16="http://schemas.microsoft.com/office/drawing/2014/main" id="{144AB020-6CD9-43AE-AB6C-393DBD2FA653}"/>
              </a:ext>
            </a:extLst>
          </p:cNvPr>
          <p:cNvSpPr/>
          <p:nvPr/>
        </p:nvSpPr>
        <p:spPr>
          <a:xfrm>
            <a:off x="981075"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FF715D"/>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29" name="Google Shape;1192;p29">
            <a:extLst>
              <a:ext uri="{FF2B5EF4-FFF2-40B4-BE49-F238E27FC236}">
                <a16:creationId xmlns:a16="http://schemas.microsoft.com/office/drawing/2014/main" id="{7F3F7F0E-F29D-4D9C-B152-0BFCCAD821D9}"/>
              </a:ext>
            </a:extLst>
          </p:cNvPr>
          <p:cNvSpPr/>
          <p:nvPr/>
        </p:nvSpPr>
        <p:spPr>
          <a:xfrm>
            <a:off x="2862262"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FEB40B"/>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30" name="Google Shape;1192;p29">
            <a:extLst>
              <a:ext uri="{FF2B5EF4-FFF2-40B4-BE49-F238E27FC236}">
                <a16:creationId xmlns:a16="http://schemas.microsoft.com/office/drawing/2014/main" id="{F97197ED-9CF6-47B8-A1E2-FC05BA03E7E3}"/>
              </a:ext>
            </a:extLst>
          </p:cNvPr>
          <p:cNvSpPr/>
          <p:nvPr/>
        </p:nvSpPr>
        <p:spPr>
          <a:xfrm>
            <a:off x="4743449"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6DC354"/>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31" name="Google Shape;1192;p29">
            <a:extLst>
              <a:ext uri="{FF2B5EF4-FFF2-40B4-BE49-F238E27FC236}">
                <a16:creationId xmlns:a16="http://schemas.microsoft.com/office/drawing/2014/main" id="{08AFC81B-797C-4B36-A953-13F66B551BEF}"/>
              </a:ext>
            </a:extLst>
          </p:cNvPr>
          <p:cNvSpPr/>
          <p:nvPr/>
        </p:nvSpPr>
        <p:spPr>
          <a:xfrm>
            <a:off x="6762749"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518CD8"/>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32" name="Google Shape;1192;p29">
            <a:extLst>
              <a:ext uri="{FF2B5EF4-FFF2-40B4-BE49-F238E27FC236}">
                <a16:creationId xmlns:a16="http://schemas.microsoft.com/office/drawing/2014/main" id="{6344A78B-E6F4-41A5-A27E-3BCE8A804E2D}"/>
              </a:ext>
            </a:extLst>
          </p:cNvPr>
          <p:cNvSpPr/>
          <p:nvPr/>
        </p:nvSpPr>
        <p:spPr>
          <a:xfrm>
            <a:off x="8916671"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443295"/>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33" name="Google Shape;1192;p29">
            <a:extLst>
              <a:ext uri="{FF2B5EF4-FFF2-40B4-BE49-F238E27FC236}">
                <a16:creationId xmlns:a16="http://schemas.microsoft.com/office/drawing/2014/main" id="{94F88A2B-B872-43FB-AD10-978BB2A90A1A}"/>
              </a:ext>
            </a:extLst>
          </p:cNvPr>
          <p:cNvSpPr/>
          <p:nvPr/>
        </p:nvSpPr>
        <p:spPr>
          <a:xfrm>
            <a:off x="10850724" y="4317494"/>
            <a:ext cx="219869" cy="215900"/>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rgbClr val="9B4589"/>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6" name="TextBox 5">
            <a:extLst>
              <a:ext uri="{FF2B5EF4-FFF2-40B4-BE49-F238E27FC236}">
                <a16:creationId xmlns:a16="http://schemas.microsoft.com/office/drawing/2014/main" id="{6F39937F-52D2-4CE3-B3B9-CE5702EBDB70}"/>
              </a:ext>
            </a:extLst>
          </p:cNvPr>
          <p:cNvSpPr txBox="1"/>
          <p:nvPr/>
        </p:nvSpPr>
        <p:spPr>
          <a:xfrm>
            <a:off x="416880" y="4535494"/>
            <a:ext cx="1323975" cy="1323439"/>
          </a:xfrm>
          <a:prstGeom prst="rect">
            <a:avLst/>
          </a:prstGeom>
          <a:noFill/>
        </p:spPr>
        <p:txBody>
          <a:bodyPr wrap="square" rtlCol="0">
            <a:spAutoFit/>
          </a:bodyPr>
          <a:lstStyle/>
          <a:p>
            <a:pPr algn="ctr"/>
            <a:r>
              <a:rPr lang="en-US" sz="1600" dirty="0">
                <a:solidFill>
                  <a:srgbClr val="FF715D"/>
                </a:solidFill>
              </a:rPr>
              <a:t>The syntax (format, type, range) conforms to its definition. </a:t>
            </a:r>
          </a:p>
        </p:txBody>
      </p:sp>
      <p:grpSp>
        <p:nvGrpSpPr>
          <p:cNvPr id="10" name="Group 9">
            <a:extLst>
              <a:ext uri="{FF2B5EF4-FFF2-40B4-BE49-F238E27FC236}">
                <a16:creationId xmlns:a16="http://schemas.microsoft.com/office/drawing/2014/main" id="{1F1016FE-5D24-4373-BC53-F24E6C20D3FD}"/>
              </a:ext>
            </a:extLst>
          </p:cNvPr>
          <p:cNvGrpSpPr/>
          <p:nvPr/>
        </p:nvGrpSpPr>
        <p:grpSpPr>
          <a:xfrm>
            <a:off x="0" y="1021874"/>
            <a:ext cx="12192000" cy="3657001"/>
            <a:chOff x="0" y="1021874"/>
            <a:chExt cx="12192000" cy="3657001"/>
          </a:xfrm>
        </p:grpSpPr>
        <p:pic>
          <p:nvPicPr>
            <p:cNvPr id="8" name="Picture 7" descr="A screenshot of a cell phone&#10;&#10;Description automatically generated">
              <a:extLst>
                <a:ext uri="{FF2B5EF4-FFF2-40B4-BE49-F238E27FC236}">
                  <a16:creationId xmlns:a16="http://schemas.microsoft.com/office/drawing/2014/main" id="{8BFF8F5B-A2ED-4B84-A442-54F00887D3F4}"/>
                </a:ext>
              </a:extLst>
            </p:cNvPr>
            <p:cNvPicPr>
              <a:picLocks noChangeAspect="1"/>
            </p:cNvPicPr>
            <p:nvPr/>
          </p:nvPicPr>
          <p:blipFill>
            <a:blip r:embed="rId3"/>
            <a:stretch>
              <a:fillRect/>
            </a:stretch>
          </p:blipFill>
          <p:spPr>
            <a:xfrm>
              <a:off x="0" y="1021874"/>
              <a:ext cx="12192000" cy="3657001"/>
            </a:xfrm>
            <a:prstGeom prst="rect">
              <a:avLst/>
            </a:prstGeom>
          </p:spPr>
        </p:pic>
        <p:pic>
          <p:nvPicPr>
            <p:cNvPr id="9" name="Picture 8">
              <a:extLst>
                <a:ext uri="{FF2B5EF4-FFF2-40B4-BE49-F238E27FC236}">
                  <a16:creationId xmlns:a16="http://schemas.microsoft.com/office/drawing/2014/main" id="{2AD6563F-DCAD-4803-A8C1-D323C8B129A6}"/>
                </a:ext>
              </a:extLst>
            </p:cNvPr>
            <p:cNvPicPr>
              <a:picLocks noChangeAspect="1"/>
            </p:cNvPicPr>
            <p:nvPr/>
          </p:nvPicPr>
          <p:blipFill>
            <a:blip r:embed="rId4"/>
            <a:stretch>
              <a:fillRect/>
            </a:stretch>
          </p:blipFill>
          <p:spPr>
            <a:xfrm>
              <a:off x="9934575" y="1021874"/>
              <a:ext cx="2257425" cy="1257300"/>
            </a:xfrm>
            <a:prstGeom prst="rect">
              <a:avLst/>
            </a:prstGeom>
          </p:spPr>
        </p:pic>
      </p:grpSp>
      <p:sp>
        <p:nvSpPr>
          <p:cNvPr id="34" name="TextBox 33">
            <a:extLst>
              <a:ext uri="{FF2B5EF4-FFF2-40B4-BE49-F238E27FC236}">
                <a16:creationId xmlns:a16="http://schemas.microsoft.com/office/drawing/2014/main" id="{358474D2-0FF6-405D-AD32-333E3077E80F}"/>
              </a:ext>
            </a:extLst>
          </p:cNvPr>
          <p:cNvSpPr txBox="1"/>
          <p:nvPr/>
        </p:nvSpPr>
        <p:spPr>
          <a:xfrm>
            <a:off x="2288579" y="4537088"/>
            <a:ext cx="1423592" cy="1323439"/>
          </a:xfrm>
          <a:prstGeom prst="rect">
            <a:avLst/>
          </a:prstGeom>
          <a:noFill/>
        </p:spPr>
        <p:txBody>
          <a:bodyPr wrap="square" rtlCol="0">
            <a:spAutoFit/>
          </a:bodyPr>
          <a:lstStyle/>
          <a:p>
            <a:pPr algn="ctr"/>
            <a:r>
              <a:rPr lang="en-US" sz="1600" dirty="0">
                <a:solidFill>
                  <a:srgbClr val="FEB40B"/>
                </a:solidFill>
              </a:rPr>
              <a:t>The data provided is in accordance with original data source. </a:t>
            </a:r>
          </a:p>
        </p:txBody>
      </p:sp>
      <p:sp>
        <p:nvSpPr>
          <p:cNvPr id="35" name="TextBox 34">
            <a:extLst>
              <a:ext uri="{FF2B5EF4-FFF2-40B4-BE49-F238E27FC236}">
                <a16:creationId xmlns:a16="http://schemas.microsoft.com/office/drawing/2014/main" id="{36D06169-62BF-4BB0-9F2B-2459E16283D4}"/>
              </a:ext>
            </a:extLst>
          </p:cNvPr>
          <p:cNvSpPr txBox="1"/>
          <p:nvPr/>
        </p:nvSpPr>
        <p:spPr>
          <a:xfrm>
            <a:off x="4141587" y="4547119"/>
            <a:ext cx="1582938" cy="1323439"/>
          </a:xfrm>
          <a:prstGeom prst="rect">
            <a:avLst/>
          </a:prstGeom>
          <a:noFill/>
        </p:spPr>
        <p:txBody>
          <a:bodyPr wrap="square" rtlCol="0">
            <a:spAutoFit/>
          </a:bodyPr>
          <a:lstStyle/>
          <a:p>
            <a:pPr algn="ctr"/>
            <a:r>
              <a:rPr lang="en-US" sz="1600" dirty="0">
                <a:solidFill>
                  <a:srgbClr val="FEB40B"/>
                </a:solidFill>
              </a:rPr>
              <a:t> </a:t>
            </a:r>
            <a:r>
              <a:rPr lang="en-US" sz="1600" dirty="0">
                <a:solidFill>
                  <a:srgbClr val="6DC354"/>
                </a:solidFill>
              </a:rPr>
              <a:t>The value correctly describes the real world object or event. </a:t>
            </a:r>
          </a:p>
        </p:txBody>
      </p:sp>
      <p:sp>
        <p:nvSpPr>
          <p:cNvPr id="36" name="TextBox 35">
            <a:extLst>
              <a:ext uri="{FF2B5EF4-FFF2-40B4-BE49-F238E27FC236}">
                <a16:creationId xmlns:a16="http://schemas.microsoft.com/office/drawing/2014/main" id="{E14608AB-2ECB-4828-82E5-0C98280CB27F}"/>
              </a:ext>
            </a:extLst>
          </p:cNvPr>
          <p:cNvSpPr txBox="1"/>
          <p:nvPr/>
        </p:nvSpPr>
        <p:spPr>
          <a:xfrm>
            <a:off x="6112903" y="4549219"/>
            <a:ext cx="1582938" cy="830997"/>
          </a:xfrm>
          <a:prstGeom prst="rect">
            <a:avLst/>
          </a:prstGeom>
          <a:noFill/>
        </p:spPr>
        <p:txBody>
          <a:bodyPr wrap="square" rtlCol="0">
            <a:spAutoFit/>
          </a:bodyPr>
          <a:lstStyle/>
          <a:p>
            <a:pPr algn="ctr"/>
            <a:r>
              <a:rPr lang="en-US" sz="1600" dirty="0">
                <a:solidFill>
                  <a:srgbClr val="FEB40B"/>
                </a:solidFill>
              </a:rPr>
              <a:t> </a:t>
            </a:r>
            <a:r>
              <a:rPr lang="en-US" sz="1600" dirty="0">
                <a:solidFill>
                  <a:srgbClr val="518CD8"/>
                </a:solidFill>
              </a:rPr>
              <a:t>Data is complete, no blank values. </a:t>
            </a:r>
          </a:p>
        </p:txBody>
      </p:sp>
      <p:sp>
        <p:nvSpPr>
          <p:cNvPr id="37" name="TextBox 36">
            <a:extLst>
              <a:ext uri="{FF2B5EF4-FFF2-40B4-BE49-F238E27FC236}">
                <a16:creationId xmlns:a16="http://schemas.microsoft.com/office/drawing/2014/main" id="{9A0A7533-9A4E-45C7-AC3D-ACAC8DCEBAAB}"/>
              </a:ext>
            </a:extLst>
          </p:cNvPr>
          <p:cNvSpPr txBox="1"/>
          <p:nvPr/>
        </p:nvSpPr>
        <p:spPr>
          <a:xfrm>
            <a:off x="8235136" y="4549219"/>
            <a:ext cx="1582938" cy="830997"/>
          </a:xfrm>
          <a:prstGeom prst="rect">
            <a:avLst/>
          </a:prstGeom>
          <a:noFill/>
        </p:spPr>
        <p:txBody>
          <a:bodyPr wrap="square" rtlCol="0">
            <a:spAutoFit/>
          </a:bodyPr>
          <a:lstStyle/>
          <a:p>
            <a:pPr algn="ctr"/>
            <a:r>
              <a:rPr lang="en-US" sz="1600" dirty="0">
                <a:solidFill>
                  <a:srgbClr val="FEB40B"/>
                </a:solidFill>
              </a:rPr>
              <a:t> </a:t>
            </a:r>
            <a:r>
              <a:rPr lang="en-US" sz="1600" dirty="0">
                <a:solidFill>
                  <a:srgbClr val="443295"/>
                </a:solidFill>
              </a:rPr>
              <a:t> No records or features will be duplicated. </a:t>
            </a:r>
          </a:p>
        </p:txBody>
      </p:sp>
      <p:sp>
        <p:nvSpPr>
          <p:cNvPr id="38" name="TextBox 37">
            <a:extLst>
              <a:ext uri="{FF2B5EF4-FFF2-40B4-BE49-F238E27FC236}">
                <a16:creationId xmlns:a16="http://schemas.microsoft.com/office/drawing/2014/main" id="{56261961-02D7-48D3-9559-AF03BC3CF00C}"/>
              </a:ext>
            </a:extLst>
          </p:cNvPr>
          <p:cNvSpPr txBox="1"/>
          <p:nvPr/>
        </p:nvSpPr>
        <p:spPr>
          <a:xfrm>
            <a:off x="10113119" y="4578827"/>
            <a:ext cx="1582938" cy="1077218"/>
          </a:xfrm>
          <a:prstGeom prst="rect">
            <a:avLst/>
          </a:prstGeom>
          <a:noFill/>
        </p:spPr>
        <p:txBody>
          <a:bodyPr wrap="square" rtlCol="0">
            <a:spAutoFit/>
          </a:bodyPr>
          <a:lstStyle/>
          <a:p>
            <a:pPr algn="ctr"/>
            <a:r>
              <a:rPr lang="en-US" sz="1600" dirty="0">
                <a:solidFill>
                  <a:srgbClr val="FEB40B"/>
                </a:solidFill>
              </a:rPr>
              <a:t> </a:t>
            </a:r>
            <a:r>
              <a:rPr lang="en-US" sz="1600" dirty="0">
                <a:solidFill>
                  <a:srgbClr val="443295"/>
                </a:solidFill>
              </a:rPr>
              <a:t> </a:t>
            </a:r>
            <a:r>
              <a:rPr lang="en-US" sz="1600" dirty="0">
                <a:solidFill>
                  <a:srgbClr val="9B4589"/>
                </a:solidFill>
              </a:rPr>
              <a:t>The data was collected timely, not delayed. </a:t>
            </a:r>
          </a:p>
        </p:txBody>
      </p:sp>
      <p:sp>
        <p:nvSpPr>
          <p:cNvPr id="39" name="Google Shape;1080;p28">
            <a:extLst>
              <a:ext uri="{FF2B5EF4-FFF2-40B4-BE49-F238E27FC236}">
                <a16:creationId xmlns:a16="http://schemas.microsoft.com/office/drawing/2014/main" id="{CEC88BCA-72DE-4ADE-A1FB-44EBDE6D18F7}"/>
              </a:ext>
            </a:extLst>
          </p:cNvPr>
          <p:cNvSpPr/>
          <p:nvPr/>
        </p:nvSpPr>
        <p:spPr>
          <a:xfrm>
            <a:off x="10867392" y="5836126"/>
            <a:ext cx="314957" cy="332182"/>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9B4589"/>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
        <p:nvSpPr>
          <p:cNvPr id="40" name="Google Shape;1080;p28">
            <a:extLst>
              <a:ext uri="{FF2B5EF4-FFF2-40B4-BE49-F238E27FC236}">
                <a16:creationId xmlns:a16="http://schemas.microsoft.com/office/drawing/2014/main" id="{955F50BF-3034-45B9-8C3B-3D0AE82401F8}"/>
              </a:ext>
            </a:extLst>
          </p:cNvPr>
          <p:cNvSpPr/>
          <p:nvPr/>
        </p:nvSpPr>
        <p:spPr>
          <a:xfrm>
            <a:off x="2814717" y="5870558"/>
            <a:ext cx="314957" cy="332182"/>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EB40B"/>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a:solidFill>
                <a:schemeClr val="dk1"/>
              </a:solidFill>
              <a:latin typeface="Playfair Display"/>
              <a:ea typeface="Playfair Display"/>
              <a:cs typeface="Playfair Display"/>
              <a:sym typeface="Playfair Display"/>
            </a:endParaRPr>
          </a:p>
        </p:txBody>
      </p:sp>
    </p:spTree>
    <p:extLst>
      <p:ext uri="{BB962C8B-B14F-4D97-AF65-F5344CB8AC3E}">
        <p14:creationId xmlns:p14="http://schemas.microsoft.com/office/powerpoint/2010/main" val="24781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83357" y="214324"/>
            <a:ext cx="9319897"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 Quality Check &amp; Data Engineering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9136540" y="26659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41" name="Google Shape;194;p20">
            <a:extLst>
              <a:ext uri="{FF2B5EF4-FFF2-40B4-BE49-F238E27FC236}">
                <a16:creationId xmlns:a16="http://schemas.microsoft.com/office/drawing/2014/main" id="{B235BF6B-AAAD-4091-AD8D-91A2626F6573}"/>
              </a:ext>
            </a:extLst>
          </p:cNvPr>
          <p:cNvSpPr txBox="1"/>
          <p:nvPr/>
        </p:nvSpPr>
        <p:spPr>
          <a:xfrm>
            <a:off x="7790257" y="4153867"/>
            <a:ext cx="3325977" cy="498021"/>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Completeness</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grpSp>
        <p:nvGrpSpPr>
          <p:cNvPr id="2" name="Group 1">
            <a:extLst>
              <a:ext uri="{FF2B5EF4-FFF2-40B4-BE49-F238E27FC236}">
                <a16:creationId xmlns:a16="http://schemas.microsoft.com/office/drawing/2014/main" id="{EA9C7182-E658-49F3-884B-E86503B14EEA}"/>
              </a:ext>
            </a:extLst>
          </p:cNvPr>
          <p:cNvGrpSpPr/>
          <p:nvPr/>
        </p:nvGrpSpPr>
        <p:grpSpPr>
          <a:xfrm>
            <a:off x="323850" y="1512526"/>
            <a:ext cx="3860635" cy="2219583"/>
            <a:chOff x="323850" y="1760797"/>
            <a:chExt cx="3860635" cy="2219583"/>
          </a:xfrm>
        </p:grpSpPr>
        <p:sp>
          <p:nvSpPr>
            <p:cNvPr id="42" name="Google Shape;195;p20">
              <a:extLst>
                <a:ext uri="{FF2B5EF4-FFF2-40B4-BE49-F238E27FC236}">
                  <a16:creationId xmlns:a16="http://schemas.microsoft.com/office/drawing/2014/main" id="{28712257-BFAE-4FB6-962F-401CCDE3B500}"/>
                </a:ext>
              </a:extLst>
            </p:cNvPr>
            <p:cNvSpPr txBox="1"/>
            <p:nvPr/>
          </p:nvSpPr>
          <p:spPr>
            <a:xfrm>
              <a:off x="323850" y="2257062"/>
              <a:ext cx="3860635" cy="1723318"/>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spcAft>
                  <a:spcPts val="0"/>
                </a:spcAft>
                <a:buClr>
                  <a:srgbClr val="44546A"/>
                </a:buClr>
                <a:buSzPct val="100000"/>
                <a:buFont typeface="Wingdings" panose="05000000000000000000" pitchFamily="2" charset="2"/>
                <a:buChar char="ü"/>
                <a:tabLst/>
                <a:defRPr/>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Data Types: Correctly reflect the definition (using .dtypes)</a:t>
              </a:r>
            </a:p>
            <a:p>
              <a:pPr marL="285750" marR="0" lvl="0" indent="-285750" algn="l" defTabSz="914400" rtl="0" eaLnBrk="1" fontAlgn="auto" latinLnBrk="0" hangingPunct="1">
                <a:spcAft>
                  <a:spcPts val="0"/>
                </a:spcAft>
                <a:buClr>
                  <a:srgbClr val="44546A"/>
                </a:buClr>
                <a:buSzPct val="100000"/>
                <a:buFont typeface="Wingdings" panose="05000000000000000000" pitchFamily="2" charset="2"/>
                <a:buChar char="ü"/>
                <a:tabLst/>
                <a:defRPr/>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Data Values: Only check relevant values for efficiency. The format and range are reasonable(check unique values, and outliers). The zipcode values are unique for each record.</a:t>
              </a:r>
            </a:p>
          </p:txBody>
        </p:sp>
        <p:sp>
          <p:nvSpPr>
            <p:cNvPr id="43" name="Google Shape;196;p20">
              <a:extLst>
                <a:ext uri="{FF2B5EF4-FFF2-40B4-BE49-F238E27FC236}">
                  <a16:creationId xmlns:a16="http://schemas.microsoft.com/office/drawing/2014/main" id="{4DEA245D-C07E-4EA0-8EF6-93776E47D6C5}"/>
                </a:ext>
              </a:extLst>
            </p:cNvPr>
            <p:cNvSpPr txBox="1"/>
            <p:nvPr/>
          </p:nvSpPr>
          <p:spPr>
            <a:xfrm>
              <a:off x="323851" y="1760797"/>
              <a:ext cx="1247774"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Validity</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grpSp>
      <p:sp>
        <p:nvSpPr>
          <p:cNvPr id="45" name="Google Shape;198;p20">
            <a:extLst>
              <a:ext uri="{FF2B5EF4-FFF2-40B4-BE49-F238E27FC236}">
                <a16:creationId xmlns:a16="http://schemas.microsoft.com/office/drawing/2014/main" id="{B78372F7-C0AA-4797-AC2D-24E510E963AA}"/>
              </a:ext>
            </a:extLst>
          </p:cNvPr>
          <p:cNvSpPr txBox="1"/>
          <p:nvPr/>
        </p:nvSpPr>
        <p:spPr>
          <a:xfrm>
            <a:off x="323850" y="4324775"/>
            <a:ext cx="3325976"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Uniqueness</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46" name="Google Shape;199;p20">
            <a:extLst>
              <a:ext uri="{FF2B5EF4-FFF2-40B4-BE49-F238E27FC236}">
                <a16:creationId xmlns:a16="http://schemas.microsoft.com/office/drawing/2014/main" id="{013FEAB1-8768-49D5-B186-06CB01AF9A11}"/>
              </a:ext>
            </a:extLst>
          </p:cNvPr>
          <p:cNvSpPr/>
          <p:nvPr/>
        </p:nvSpPr>
        <p:spPr>
          <a:xfrm rot="5400000">
            <a:off x="4822475" y="4511453"/>
            <a:ext cx="1319077" cy="1323771"/>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DC5F6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7" name="Google Shape;200;p20">
            <a:extLst>
              <a:ext uri="{FF2B5EF4-FFF2-40B4-BE49-F238E27FC236}">
                <a16:creationId xmlns:a16="http://schemas.microsoft.com/office/drawing/2014/main" id="{226F86B1-7170-409D-8CA3-4D09E8F6DF52}"/>
              </a:ext>
            </a:extLst>
          </p:cNvPr>
          <p:cNvSpPr/>
          <p:nvPr/>
        </p:nvSpPr>
        <p:spPr>
          <a:xfrm>
            <a:off x="6342112" y="4008224"/>
            <a:ext cx="1627853" cy="1629145"/>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25273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8" name="Google Shape;201;p20">
            <a:extLst>
              <a:ext uri="{FF2B5EF4-FFF2-40B4-BE49-F238E27FC236}">
                <a16:creationId xmlns:a16="http://schemas.microsoft.com/office/drawing/2014/main" id="{61D03533-76BD-4F07-AC74-4F5C6DFFB8D2}"/>
              </a:ext>
            </a:extLst>
          </p:cNvPr>
          <p:cNvSpPr/>
          <p:nvPr/>
        </p:nvSpPr>
        <p:spPr>
          <a:xfrm rot="-5400000">
            <a:off x="6184312" y="2118535"/>
            <a:ext cx="1319075" cy="1399901"/>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DC5F6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9" name="Google Shape;202;p20">
            <a:extLst>
              <a:ext uri="{FF2B5EF4-FFF2-40B4-BE49-F238E27FC236}">
                <a16:creationId xmlns:a16="http://schemas.microsoft.com/office/drawing/2014/main" id="{AFDFBC89-36CC-4ED7-AAED-F32CE5780784}"/>
              </a:ext>
            </a:extLst>
          </p:cNvPr>
          <p:cNvSpPr/>
          <p:nvPr/>
        </p:nvSpPr>
        <p:spPr>
          <a:xfrm rot="10800000">
            <a:off x="4277191" y="2351237"/>
            <a:ext cx="1627851" cy="1629143"/>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25273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pic>
        <p:nvPicPr>
          <p:cNvPr id="50" name="Picture 2" descr="Image result for zillow logo">
            <a:extLst>
              <a:ext uri="{FF2B5EF4-FFF2-40B4-BE49-F238E27FC236}">
                <a16:creationId xmlns:a16="http://schemas.microsoft.com/office/drawing/2014/main" id="{9C19D917-2900-4FC9-A51C-EA9A7C973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409" y="1116540"/>
            <a:ext cx="2590979" cy="549065"/>
          </a:xfrm>
          <a:prstGeom prst="rect">
            <a:avLst/>
          </a:prstGeom>
          <a:noFill/>
          <a:extLst>
            <a:ext uri="{909E8E84-426E-40DD-AFC4-6F175D3DCCD1}">
              <a14:hiddenFill xmlns:a14="http://schemas.microsoft.com/office/drawing/2010/main">
                <a:solidFill>
                  <a:srgbClr val="FFFFFF"/>
                </a:solidFill>
              </a14:hiddenFill>
            </a:ext>
          </a:extLst>
        </p:spPr>
      </p:pic>
      <p:sp>
        <p:nvSpPr>
          <p:cNvPr id="51" name="Google Shape;195;p20">
            <a:extLst>
              <a:ext uri="{FF2B5EF4-FFF2-40B4-BE49-F238E27FC236}">
                <a16:creationId xmlns:a16="http://schemas.microsoft.com/office/drawing/2014/main" id="{66F44C8A-8A08-4694-8392-741A4CDD5776}"/>
              </a:ext>
            </a:extLst>
          </p:cNvPr>
          <p:cNvSpPr txBox="1"/>
          <p:nvPr/>
        </p:nvSpPr>
        <p:spPr>
          <a:xfrm>
            <a:off x="323850" y="4823149"/>
            <a:ext cx="3790949" cy="673928"/>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Duplicates: No </a:t>
            </a:r>
            <a:r>
              <a:rPr lang="en-US" kern="0" dirty="0">
                <a:solidFill>
                  <a:srgbClr val="3F3F3F"/>
                </a:solidFill>
                <a:ea typeface="Libre Baskerville"/>
                <a:cs typeface="Libre Baskerville"/>
                <a:sym typeface="Libre Baskerville"/>
              </a:rPr>
              <a:t>duplicated rows or columns(using .duplicated() )</a:t>
            </a:r>
            <a:endPar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endParaRPr>
          </a:p>
        </p:txBody>
      </p:sp>
      <p:grpSp>
        <p:nvGrpSpPr>
          <p:cNvPr id="3" name="Group 2">
            <a:extLst>
              <a:ext uri="{FF2B5EF4-FFF2-40B4-BE49-F238E27FC236}">
                <a16:creationId xmlns:a16="http://schemas.microsoft.com/office/drawing/2014/main" id="{63A50307-B03B-4BC3-B1EF-23996DE905E0}"/>
              </a:ext>
            </a:extLst>
          </p:cNvPr>
          <p:cNvGrpSpPr/>
          <p:nvPr/>
        </p:nvGrpSpPr>
        <p:grpSpPr>
          <a:xfrm>
            <a:off x="8106965" y="1787202"/>
            <a:ext cx="3325976" cy="1690821"/>
            <a:chOff x="8106965" y="1759041"/>
            <a:chExt cx="3325976" cy="1690821"/>
          </a:xfrm>
        </p:grpSpPr>
        <p:sp>
          <p:nvSpPr>
            <p:cNvPr id="26" name="Google Shape;192;p20">
              <a:extLst>
                <a:ext uri="{FF2B5EF4-FFF2-40B4-BE49-F238E27FC236}">
                  <a16:creationId xmlns:a16="http://schemas.microsoft.com/office/drawing/2014/main" id="{42AAB726-D9AA-40ED-BB84-44329250A5A7}"/>
                </a:ext>
              </a:extLst>
            </p:cNvPr>
            <p:cNvSpPr txBox="1"/>
            <p:nvPr/>
          </p:nvSpPr>
          <p:spPr>
            <a:xfrm>
              <a:off x="9104245" y="1759041"/>
              <a:ext cx="1960893" cy="498021"/>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Accuracy</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52" name="Google Shape;195;p20">
              <a:extLst>
                <a:ext uri="{FF2B5EF4-FFF2-40B4-BE49-F238E27FC236}">
                  <a16:creationId xmlns:a16="http://schemas.microsoft.com/office/drawing/2014/main" id="{A973BA67-222F-426C-91F3-121874E401B3}"/>
                </a:ext>
              </a:extLst>
            </p:cNvPr>
            <p:cNvSpPr txBox="1"/>
            <p:nvPr/>
          </p:nvSpPr>
          <p:spPr>
            <a:xfrm>
              <a:off x="8106965" y="2296880"/>
              <a:ext cx="3325976" cy="1152982"/>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spcAft>
                  <a:spcPts val="0"/>
                </a:spcAft>
                <a:buClr>
                  <a:srgbClr val="44546A"/>
                </a:buClr>
                <a:buSzPct val="100000"/>
                <a:buFont typeface="Wingdings" panose="05000000000000000000" pitchFamily="2" charset="2"/>
                <a:buChar char="ü"/>
                <a:tabLst/>
                <a:defRPr/>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Data Values: The values correctly describe the data (check unique values and descriptive statistics).</a:t>
              </a:r>
            </a:p>
          </p:txBody>
        </p:sp>
      </p:grpSp>
      <p:sp>
        <p:nvSpPr>
          <p:cNvPr id="53" name="Google Shape;195;p20">
            <a:extLst>
              <a:ext uri="{FF2B5EF4-FFF2-40B4-BE49-F238E27FC236}">
                <a16:creationId xmlns:a16="http://schemas.microsoft.com/office/drawing/2014/main" id="{A731ABAE-C5D9-4350-802C-7C93374954BA}"/>
              </a:ext>
            </a:extLst>
          </p:cNvPr>
          <p:cNvSpPr txBox="1"/>
          <p:nvPr/>
        </p:nvSpPr>
        <p:spPr>
          <a:xfrm>
            <a:off x="7969965" y="4651888"/>
            <a:ext cx="3790949" cy="1732049"/>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lang="en-US" kern="0" dirty="0">
                <a:solidFill>
                  <a:srgbClr val="3F3F3F"/>
                </a:solidFill>
                <a:ea typeface="Libre Baskerville"/>
                <a:cs typeface="Libre Baskerville"/>
                <a:sym typeface="Libre Baskerville"/>
              </a:rPr>
              <a:t>Missing Values: There are only missing values for the earlier years (1996-04 ~ 2007-05). </a:t>
            </a:r>
          </a:p>
          <a:p>
            <a:pPr marL="285750" lvl="0" indent="-285750">
              <a:buClr>
                <a:srgbClr val="44546A"/>
              </a:buClr>
              <a:buSzPct val="100000"/>
              <a:buFont typeface="Wingdings" panose="05000000000000000000" pitchFamily="2" charset="2"/>
              <a:buChar char="v"/>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How to fix</a:t>
            </a:r>
            <a:r>
              <a:rPr lang="en-US" kern="0" dirty="0">
                <a:solidFill>
                  <a:srgbClr val="3F3F3F"/>
                </a:solidFill>
                <a:ea typeface="Libre Baskerville"/>
                <a:cs typeface="Libre Baskerville"/>
                <a:sym typeface="Libre Baskerville"/>
              </a:rPr>
              <a:t>: Delete the columns for the earlier years and keep the most recent 10 years data.</a:t>
            </a:r>
            <a:endPar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endParaRPr>
          </a:p>
        </p:txBody>
      </p:sp>
    </p:spTree>
    <p:extLst>
      <p:ext uri="{BB962C8B-B14F-4D97-AF65-F5344CB8AC3E}">
        <p14:creationId xmlns:p14="http://schemas.microsoft.com/office/powerpoint/2010/main" val="79796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8"/>
          <p:cNvSpPr txBox="1">
            <a:spLocks noGrp="1"/>
          </p:cNvSpPr>
          <p:nvPr>
            <p:ph type="title"/>
          </p:nvPr>
        </p:nvSpPr>
        <p:spPr>
          <a:xfrm>
            <a:off x="-183357" y="214324"/>
            <a:ext cx="9319897" cy="859825"/>
          </a:xfrm>
          <a:prstGeom prst="rect">
            <a:avLst/>
          </a:prstGeom>
          <a:noFill/>
          <a:ln>
            <a:noFill/>
          </a:ln>
        </p:spPr>
        <p:txBody>
          <a:bodyPr spcFirstLastPara="1" wrap="square" lIns="91425" tIns="45700" rIns="91425" bIns="45700" anchor="ctr" anchorCtr="0">
            <a:noAutofit/>
          </a:bodyPr>
          <a:lstStyle/>
          <a:p>
            <a:pPr lvl="0" algn="ctr"/>
            <a:r>
              <a:rPr lang="en-US" sz="4000" dirty="0"/>
              <a:t> </a:t>
            </a:r>
            <a:r>
              <a:rPr lang="en-US" sz="4000" dirty="0">
                <a:latin typeface="Bodoni MT" panose="02070603080606020203" pitchFamily="18" charset="0"/>
              </a:rPr>
              <a:t>Data Quality Check &amp; Data Engineering </a:t>
            </a:r>
            <a:endParaRPr sz="4000" dirty="0">
              <a:latin typeface="Bodoni MT" panose="02070603080606020203" pitchFamily="18" charset="0"/>
            </a:endParaRPr>
          </a:p>
        </p:txBody>
      </p:sp>
      <p:grpSp>
        <p:nvGrpSpPr>
          <p:cNvPr id="21" name="Google Shape;257;p24">
            <a:extLst>
              <a:ext uri="{FF2B5EF4-FFF2-40B4-BE49-F238E27FC236}">
                <a16:creationId xmlns:a16="http://schemas.microsoft.com/office/drawing/2014/main" id="{2EFB9EAF-C9FC-4CA7-9D3E-7653A3FDE833}"/>
              </a:ext>
            </a:extLst>
          </p:cNvPr>
          <p:cNvGrpSpPr/>
          <p:nvPr/>
        </p:nvGrpSpPr>
        <p:grpSpPr>
          <a:xfrm>
            <a:off x="9136540" y="266598"/>
            <a:ext cx="633413" cy="755276"/>
            <a:chOff x="3432616" y="337403"/>
            <a:chExt cx="633413" cy="755276"/>
          </a:xfrm>
          <a:solidFill>
            <a:schemeClr val="bg2">
              <a:lumMod val="40000"/>
              <a:lumOff val="60000"/>
            </a:schemeClr>
          </a:solidFill>
        </p:grpSpPr>
        <p:sp>
          <p:nvSpPr>
            <p:cNvPr id="22" name="Google Shape;258;p24">
              <a:extLst>
                <a:ext uri="{FF2B5EF4-FFF2-40B4-BE49-F238E27FC236}">
                  <a16:creationId xmlns:a16="http://schemas.microsoft.com/office/drawing/2014/main" id="{FB34182A-3CA4-4135-8014-9640FDD63023}"/>
                </a:ext>
              </a:extLst>
            </p:cNvPr>
            <p:cNvSpPr/>
            <p:nvPr/>
          </p:nvSpPr>
          <p:spPr>
            <a:xfrm rot="5400000">
              <a:off x="3381943" y="388076"/>
              <a:ext cx="734759" cy="633413"/>
            </a:xfrm>
            <a:prstGeom prst="triangle">
              <a:avLst>
                <a:gd name="adj" fmla="val 50000"/>
              </a:avLst>
            </a:pr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Playfair Display"/>
                <a:ea typeface="Playfair Display"/>
                <a:cs typeface="Playfair Display"/>
                <a:sym typeface="Playfair Display"/>
              </a:endParaRPr>
            </a:p>
          </p:txBody>
        </p:sp>
        <p:sp>
          <p:nvSpPr>
            <p:cNvPr id="23" name="Google Shape;259;p24">
              <a:extLst>
                <a:ext uri="{FF2B5EF4-FFF2-40B4-BE49-F238E27FC236}">
                  <a16:creationId xmlns:a16="http://schemas.microsoft.com/office/drawing/2014/main" id="{226F9A55-6B78-4782-B0A8-BF740185A32B}"/>
                </a:ext>
              </a:extLst>
            </p:cNvPr>
            <p:cNvSpPr/>
            <p:nvPr/>
          </p:nvSpPr>
          <p:spPr>
            <a:xfrm rot="5400000">
              <a:off x="3591397" y="618047"/>
              <a:ext cx="509790" cy="439474"/>
            </a:xfrm>
            <a:prstGeom prst="triangle">
              <a:avLst>
                <a:gd name="adj" fmla="val 50000"/>
              </a:avLst>
            </a:prstGeom>
            <a:grp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layfair Display"/>
                <a:ea typeface="Playfair Display"/>
                <a:cs typeface="Playfair Display"/>
                <a:sym typeface="Playfair Display"/>
              </a:endParaRPr>
            </a:p>
          </p:txBody>
        </p:sp>
      </p:grpSp>
      <p:sp>
        <p:nvSpPr>
          <p:cNvPr id="46" name="Google Shape;199;p20">
            <a:extLst>
              <a:ext uri="{FF2B5EF4-FFF2-40B4-BE49-F238E27FC236}">
                <a16:creationId xmlns:a16="http://schemas.microsoft.com/office/drawing/2014/main" id="{013FEAB1-8768-49D5-B186-06CB01AF9A11}"/>
              </a:ext>
            </a:extLst>
          </p:cNvPr>
          <p:cNvSpPr/>
          <p:nvPr/>
        </p:nvSpPr>
        <p:spPr>
          <a:xfrm>
            <a:off x="6624019" y="4295571"/>
            <a:ext cx="1528140" cy="1526928"/>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DC5F6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7" name="Google Shape;200;p20">
            <a:extLst>
              <a:ext uri="{FF2B5EF4-FFF2-40B4-BE49-F238E27FC236}">
                <a16:creationId xmlns:a16="http://schemas.microsoft.com/office/drawing/2014/main" id="{226F86B1-7170-409D-8CA3-4D09E8F6DF52}"/>
              </a:ext>
            </a:extLst>
          </p:cNvPr>
          <p:cNvSpPr/>
          <p:nvPr/>
        </p:nvSpPr>
        <p:spPr>
          <a:xfrm rot="16200000">
            <a:off x="6160615" y="2518105"/>
            <a:ext cx="1617904" cy="1619188"/>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25273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8" name="Google Shape;201;p20">
            <a:extLst>
              <a:ext uri="{FF2B5EF4-FFF2-40B4-BE49-F238E27FC236}">
                <a16:creationId xmlns:a16="http://schemas.microsoft.com/office/drawing/2014/main" id="{61D03533-76BD-4F07-AC74-4F5C6DFFB8D2}"/>
              </a:ext>
            </a:extLst>
          </p:cNvPr>
          <p:cNvSpPr/>
          <p:nvPr/>
        </p:nvSpPr>
        <p:spPr>
          <a:xfrm rot="10800000">
            <a:off x="4412841" y="2933139"/>
            <a:ext cx="1619188" cy="1532059"/>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DC5F6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sp>
        <p:nvSpPr>
          <p:cNvPr id="49" name="Google Shape;202;p20">
            <a:extLst>
              <a:ext uri="{FF2B5EF4-FFF2-40B4-BE49-F238E27FC236}">
                <a16:creationId xmlns:a16="http://schemas.microsoft.com/office/drawing/2014/main" id="{AFDFBC89-36CC-4ED7-AAED-F32CE5780784}"/>
              </a:ext>
            </a:extLst>
          </p:cNvPr>
          <p:cNvSpPr/>
          <p:nvPr/>
        </p:nvSpPr>
        <p:spPr>
          <a:xfrm rot="5400000">
            <a:off x="4965257" y="4718872"/>
            <a:ext cx="1221111" cy="1337394"/>
          </a:xfrm>
          <a:custGeom>
            <a:avLst/>
            <a:gdLst/>
            <a:ahLst/>
            <a:cxnLst/>
            <a:rect l="l" t="t" r="r" b="b"/>
            <a:pathLst>
              <a:path w="979" h="981" extrusionOk="0">
                <a:moveTo>
                  <a:pt x="817" y="542"/>
                </a:moveTo>
                <a:cubicBezTo>
                  <a:pt x="779" y="575"/>
                  <a:pt x="725" y="561"/>
                  <a:pt x="725" y="495"/>
                </a:cubicBezTo>
                <a:lnTo>
                  <a:pt x="725" y="301"/>
                </a:lnTo>
                <a:cubicBezTo>
                  <a:pt x="725" y="275"/>
                  <a:pt x="705" y="256"/>
                  <a:pt x="678" y="256"/>
                </a:cubicBezTo>
                <a:lnTo>
                  <a:pt x="482" y="256"/>
                </a:lnTo>
                <a:cubicBezTo>
                  <a:pt x="417" y="256"/>
                  <a:pt x="403" y="201"/>
                  <a:pt x="436" y="163"/>
                </a:cubicBezTo>
                <a:cubicBezTo>
                  <a:pt x="491" y="100"/>
                  <a:pt x="462" y="4"/>
                  <a:pt x="362" y="0"/>
                </a:cubicBezTo>
                <a:cubicBezTo>
                  <a:pt x="262" y="4"/>
                  <a:pt x="232" y="100"/>
                  <a:pt x="287" y="163"/>
                </a:cubicBezTo>
                <a:cubicBezTo>
                  <a:pt x="320" y="200"/>
                  <a:pt x="306" y="256"/>
                  <a:pt x="241" y="256"/>
                </a:cubicBezTo>
                <a:lnTo>
                  <a:pt x="48" y="256"/>
                </a:lnTo>
                <a:cubicBezTo>
                  <a:pt x="21" y="256"/>
                  <a:pt x="0" y="275"/>
                  <a:pt x="0" y="301"/>
                </a:cubicBezTo>
                <a:lnTo>
                  <a:pt x="0" y="499"/>
                </a:lnTo>
                <a:cubicBezTo>
                  <a:pt x="0" y="511"/>
                  <a:pt x="5" y="531"/>
                  <a:pt x="16" y="536"/>
                </a:cubicBezTo>
                <a:cubicBezTo>
                  <a:pt x="27" y="541"/>
                  <a:pt x="41" y="536"/>
                  <a:pt x="53" y="525"/>
                </a:cubicBezTo>
                <a:cubicBezTo>
                  <a:pt x="89" y="492"/>
                  <a:pt x="138" y="483"/>
                  <a:pt x="179" y="501"/>
                </a:cubicBezTo>
                <a:cubicBezTo>
                  <a:pt x="221" y="519"/>
                  <a:pt x="250" y="562"/>
                  <a:pt x="250" y="616"/>
                </a:cubicBezTo>
                <a:lnTo>
                  <a:pt x="250" y="617"/>
                </a:lnTo>
                <a:lnTo>
                  <a:pt x="250" y="617"/>
                </a:lnTo>
                <a:cubicBezTo>
                  <a:pt x="250" y="671"/>
                  <a:pt x="220" y="713"/>
                  <a:pt x="179" y="732"/>
                </a:cubicBezTo>
                <a:cubicBezTo>
                  <a:pt x="137" y="750"/>
                  <a:pt x="88" y="740"/>
                  <a:pt x="52" y="707"/>
                </a:cubicBezTo>
                <a:cubicBezTo>
                  <a:pt x="40" y="697"/>
                  <a:pt x="26" y="691"/>
                  <a:pt x="16" y="696"/>
                </a:cubicBezTo>
                <a:cubicBezTo>
                  <a:pt x="5" y="701"/>
                  <a:pt x="0" y="720"/>
                  <a:pt x="0" y="732"/>
                </a:cubicBezTo>
                <a:lnTo>
                  <a:pt x="0" y="931"/>
                </a:lnTo>
                <a:cubicBezTo>
                  <a:pt x="0" y="958"/>
                  <a:pt x="21" y="981"/>
                  <a:pt x="48" y="981"/>
                </a:cubicBezTo>
                <a:lnTo>
                  <a:pt x="678" y="981"/>
                </a:lnTo>
                <a:cubicBezTo>
                  <a:pt x="705" y="981"/>
                  <a:pt x="725" y="958"/>
                  <a:pt x="725" y="931"/>
                </a:cubicBezTo>
                <a:lnTo>
                  <a:pt x="725" y="737"/>
                </a:lnTo>
                <a:cubicBezTo>
                  <a:pt x="725" y="672"/>
                  <a:pt x="779" y="657"/>
                  <a:pt x="817" y="691"/>
                </a:cubicBezTo>
                <a:cubicBezTo>
                  <a:pt x="879" y="746"/>
                  <a:pt x="975" y="716"/>
                  <a:pt x="979" y="616"/>
                </a:cubicBezTo>
                <a:cubicBezTo>
                  <a:pt x="975" y="516"/>
                  <a:pt x="879" y="487"/>
                  <a:pt x="817" y="542"/>
                </a:cubicBezTo>
                <a:close/>
              </a:path>
            </a:pathLst>
          </a:custGeom>
          <a:solidFill>
            <a:srgbClr val="25273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Libre Baskerville"/>
              <a:ea typeface="Libre Baskerville"/>
              <a:cs typeface="Libre Baskerville"/>
              <a:sym typeface="Libre Baskerville"/>
            </a:endParaRPr>
          </a:p>
        </p:txBody>
      </p:sp>
      <p:pic>
        <p:nvPicPr>
          <p:cNvPr id="19" name="Picture 4" descr="Image result for airbnb logo">
            <a:extLst>
              <a:ext uri="{FF2B5EF4-FFF2-40B4-BE49-F238E27FC236}">
                <a16:creationId xmlns:a16="http://schemas.microsoft.com/office/drawing/2014/main" id="{3BBEB55F-950E-4278-9528-A03D4214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850" y="1089265"/>
            <a:ext cx="1353321" cy="153206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95;p20">
            <a:extLst>
              <a:ext uri="{FF2B5EF4-FFF2-40B4-BE49-F238E27FC236}">
                <a16:creationId xmlns:a16="http://schemas.microsoft.com/office/drawing/2014/main" id="{1873AAAB-3787-4EFA-9517-9F79A3F38A35}"/>
              </a:ext>
            </a:extLst>
          </p:cNvPr>
          <p:cNvSpPr txBox="1"/>
          <p:nvPr/>
        </p:nvSpPr>
        <p:spPr>
          <a:xfrm>
            <a:off x="261273" y="1932018"/>
            <a:ext cx="4345852" cy="2363553"/>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Data Types</a:t>
            </a:r>
            <a:r>
              <a:rPr lang="en-US" kern="0" dirty="0">
                <a:solidFill>
                  <a:srgbClr val="3F3F3F"/>
                </a:solidFill>
                <a:ea typeface="Libre Baskerville"/>
                <a:cs typeface="Libre Baskerville"/>
                <a:sym typeface="Libre Baskerville"/>
              </a:rPr>
              <a:t>: ‘zipcode’ and ‘price’ has wrong data types because of the special characters like – , $. </a:t>
            </a:r>
          </a:p>
          <a:p>
            <a:pPr marL="285750" lvl="0" indent="-285750">
              <a:buClr>
                <a:srgbClr val="44546A"/>
              </a:buClr>
              <a:buSzPct val="100000"/>
              <a:buFont typeface="Wingdings" panose="05000000000000000000" pitchFamily="2" charset="2"/>
              <a:buChar char="v"/>
            </a:pPr>
            <a:r>
              <a:rPr lang="en-US" kern="0" dirty="0">
                <a:solidFill>
                  <a:srgbClr val="3F3F3F"/>
                </a:solidFill>
                <a:ea typeface="Libre Baskerville"/>
                <a:cs typeface="Libre Baskerville"/>
                <a:sym typeface="Libre Baskerville"/>
              </a:rPr>
              <a:t>How to fix: Using user-defined functions to delete special characters or extract strings. </a:t>
            </a:r>
          </a:p>
          <a:p>
            <a:pPr marL="285750" lvl="0" indent="-285750">
              <a:buClr>
                <a:srgbClr val="44546A"/>
              </a:buClr>
              <a:buSzPct val="100000"/>
              <a:buFont typeface="Wingdings" panose="05000000000000000000" pitchFamily="2" charset="2"/>
              <a:buChar char="ü"/>
            </a:pPr>
            <a:r>
              <a:rPr lang="en-US" kern="0" dirty="0">
                <a:solidFill>
                  <a:srgbClr val="3F3F3F"/>
                </a:solidFill>
                <a:ea typeface="Libre Baskerville"/>
                <a:cs typeface="Libre Baskerville"/>
                <a:sym typeface="Libre Baskerville"/>
              </a:rPr>
              <a:t>Data </a:t>
            </a: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Values: Same process as Zillow. Format and range are reasonable. Detected Outliers(&lt;1%.)</a:t>
            </a:r>
          </a:p>
          <a:p>
            <a:pPr marL="285750" lvl="0" indent="-285750">
              <a:buClr>
                <a:srgbClr val="44546A"/>
              </a:buClr>
              <a:buSzPct val="100000"/>
              <a:buFont typeface="Wingdings" panose="05000000000000000000" pitchFamily="2" charset="2"/>
              <a:buChar char="v"/>
            </a:pPr>
            <a:r>
              <a:rPr lang="en-US" kern="0" dirty="0">
                <a:solidFill>
                  <a:srgbClr val="3F3F3F"/>
                </a:solidFill>
                <a:ea typeface="Libre Baskerville"/>
                <a:cs typeface="Libre Baskerville"/>
                <a:sym typeface="Libre Baskerville"/>
              </a:rPr>
              <a:t>How to fix: Delete outliers.</a:t>
            </a:r>
            <a:endPar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endParaRPr>
          </a:p>
        </p:txBody>
      </p:sp>
      <p:sp>
        <p:nvSpPr>
          <p:cNvPr id="28" name="Google Shape;196;p20">
            <a:extLst>
              <a:ext uri="{FF2B5EF4-FFF2-40B4-BE49-F238E27FC236}">
                <a16:creationId xmlns:a16="http://schemas.microsoft.com/office/drawing/2014/main" id="{B772BF32-380D-4F5B-8FC3-4922D4DE3357}"/>
              </a:ext>
            </a:extLst>
          </p:cNvPr>
          <p:cNvSpPr txBox="1"/>
          <p:nvPr/>
        </p:nvSpPr>
        <p:spPr>
          <a:xfrm>
            <a:off x="323850" y="1433997"/>
            <a:ext cx="1247774"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Validity</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29" name="Google Shape;198;p20">
            <a:extLst>
              <a:ext uri="{FF2B5EF4-FFF2-40B4-BE49-F238E27FC236}">
                <a16:creationId xmlns:a16="http://schemas.microsoft.com/office/drawing/2014/main" id="{F165B002-F685-4BC6-9885-E858E0E0BABE}"/>
              </a:ext>
            </a:extLst>
          </p:cNvPr>
          <p:cNvSpPr txBox="1"/>
          <p:nvPr/>
        </p:nvSpPr>
        <p:spPr>
          <a:xfrm>
            <a:off x="319086" y="4634826"/>
            <a:ext cx="3325976" cy="498021"/>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Uniqueness</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30" name="Google Shape;195;p20">
            <a:extLst>
              <a:ext uri="{FF2B5EF4-FFF2-40B4-BE49-F238E27FC236}">
                <a16:creationId xmlns:a16="http://schemas.microsoft.com/office/drawing/2014/main" id="{C76C91E6-C604-4A8A-B4C8-58EECB6A2ED9}"/>
              </a:ext>
            </a:extLst>
          </p:cNvPr>
          <p:cNvSpPr txBox="1"/>
          <p:nvPr/>
        </p:nvSpPr>
        <p:spPr>
          <a:xfrm>
            <a:off x="319086" y="5168773"/>
            <a:ext cx="3790949" cy="673928"/>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Duplicates: No </a:t>
            </a:r>
            <a:r>
              <a:rPr lang="en-US" kern="0" dirty="0">
                <a:solidFill>
                  <a:srgbClr val="3F3F3F"/>
                </a:solidFill>
                <a:ea typeface="Libre Baskerville"/>
                <a:cs typeface="Libre Baskerville"/>
                <a:sym typeface="Libre Baskerville"/>
              </a:rPr>
              <a:t>duplicated rows or columns(using .duplicated() )</a:t>
            </a:r>
            <a:endPar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endParaRPr>
          </a:p>
        </p:txBody>
      </p:sp>
      <p:sp>
        <p:nvSpPr>
          <p:cNvPr id="32" name="Google Shape;194;p20">
            <a:extLst>
              <a:ext uri="{FF2B5EF4-FFF2-40B4-BE49-F238E27FC236}">
                <a16:creationId xmlns:a16="http://schemas.microsoft.com/office/drawing/2014/main" id="{CDE886A4-079E-4CFB-AD4F-69F156F9D839}"/>
              </a:ext>
            </a:extLst>
          </p:cNvPr>
          <p:cNvSpPr txBox="1"/>
          <p:nvPr/>
        </p:nvSpPr>
        <p:spPr>
          <a:xfrm>
            <a:off x="8405508" y="3967046"/>
            <a:ext cx="3325977" cy="498021"/>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Completeness</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34" name="Google Shape;195;p20">
            <a:extLst>
              <a:ext uri="{FF2B5EF4-FFF2-40B4-BE49-F238E27FC236}">
                <a16:creationId xmlns:a16="http://schemas.microsoft.com/office/drawing/2014/main" id="{B5889BD3-51A6-451A-8C1B-D57229F931CE}"/>
              </a:ext>
            </a:extLst>
          </p:cNvPr>
          <p:cNvSpPr txBox="1"/>
          <p:nvPr/>
        </p:nvSpPr>
        <p:spPr>
          <a:xfrm>
            <a:off x="8092081" y="4465067"/>
            <a:ext cx="3918944" cy="1393015"/>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lang="en-US" kern="0" dirty="0">
                <a:solidFill>
                  <a:srgbClr val="3F3F3F"/>
                </a:solidFill>
                <a:ea typeface="Libre Baskerville"/>
                <a:cs typeface="Libre Baskerville"/>
                <a:sym typeface="Libre Baskerville"/>
              </a:rPr>
              <a:t>Missing Values: All the columns with missing values have missing ratio of over 78% (including weekly price and monthly price).</a:t>
            </a:r>
          </a:p>
          <a:p>
            <a:pPr marL="285750" lvl="0" indent="-285750">
              <a:buClr>
                <a:srgbClr val="44546A"/>
              </a:buClr>
              <a:buSzPct val="100000"/>
              <a:buFont typeface="Wingdings" panose="05000000000000000000" pitchFamily="2" charset="2"/>
              <a:buChar char="v"/>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How to fix</a:t>
            </a:r>
            <a:r>
              <a:rPr lang="en-US" kern="0" dirty="0">
                <a:solidFill>
                  <a:srgbClr val="3F3F3F"/>
                </a:solidFill>
                <a:ea typeface="Libre Baskerville"/>
                <a:cs typeface="Libre Baskerville"/>
                <a:sym typeface="Libre Baskerville"/>
              </a:rPr>
              <a:t>: Delete the columns. Use daily price as revenue metric.</a:t>
            </a:r>
            <a:endPar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endParaRPr>
          </a:p>
        </p:txBody>
      </p:sp>
      <p:sp>
        <p:nvSpPr>
          <p:cNvPr id="35" name="Google Shape;192;p20">
            <a:extLst>
              <a:ext uri="{FF2B5EF4-FFF2-40B4-BE49-F238E27FC236}">
                <a16:creationId xmlns:a16="http://schemas.microsoft.com/office/drawing/2014/main" id="{CB130176-5C23-436D-8E88-ED45606FF874}"/>
              </a:ext>
            </a:extLst>
          </p:cNvPr>
          <p:cNvSpPr txBox="1"/>
          <p:nvPr/>
        </p:nvSpPr>
        <p:spPr>
          <a:xfrm>
            <a:off x="9769953" y="1319635"/>
            <a:ext cx="1960893" cy="498021"/>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2133"/>
              <a:buFont typeface="Libre Baskerville"/>
              <a:buNone/>
              <a:tabLst/>
              <a:defRPr/>
            </a:pPr>
            <a:r>
              <a:rPr kumimoji="0" lang="en-US"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rPr>
              <a:t>Accuracy</a:t>
            </a:r>
            <a:endParaRPr kumimoji="0" sz="2133" b="0" i="1" u="none" strike="noStrike" kern="0" cap="none" spc="0" normalizeH="0" baseline="0" noProof="0" dirty="0">
              <a:ln>
                <a:noFill/>
              </a:ln>
              <a:solidFill>
                <a:srgbClr val="000000"/>
              </a:solidFill>
              <a:effectLst/>
              <a:uLnTx/>
              <a:uFillTx/>
              <a:latin typeface="Century Schoolbook" panose="02040604050505020304" pitchFamily="18" charset="0"/>
              <a:ea typeface="Libre Baskerville"/>
              <a:cs typeface="Libre Baskerville"/>
              <a:sym typeface="Libre Baskerville"/>
            </a:endParaRPr>
          </a:p>
        </p:txBody>
      </p:sp>
      <p:sp>
        <p:nvSpPr>
          <p:cNvPr id="36" name="Google Shape;195;p20">
            <a:extLst>
              <a:ext uri="{FF2B5EF4-FFF2-40B4-BE49-F238E27FC236}">
                <a16:creationId xmlns:a16="http://schemas.microsoft.com/office/drawing/2014/main" id="{FB74D7B0-E2A2-48F9-8638-5A167F8A5966}"/>
              </a:ext>
            </a:extLst>
          </p:cNvPr>
          <p:cNvSpPr txBox="1"/>
          <p:nvPr/>
        </p:nvSpPr>
        <p:spPr>
          <a:xfrm>
            <a:off x="8106965" y="1811344"/>
            <a:ext cx="3761185" cy="1152982"/>
          </a:xfrm>
          <a:prstGeom prst="rect">
            <a:avLst/>
          </a:prstGeom>
          <a:noFill/>
          <a:ln>
            <a:noFill/>
          </a:ln>
        </p:spPr>
        <p:txBody>
          <a:bodyPr spcFirstLastPara="1" wrap="square" lIns="91425" tIns="45700" rIns="91425" bIns="45700" anchor="t" anchorCtr="0">
            <a:noAutofit/>
          </a:bodyPr>
          <a:lstStyle/>
          <a:p>
            <a:pPr marL="285750" lvl="0" indent="-285750">
              <a:buClr>
                <a:srgbClr val="44546A"/>
              </a:buClr>
              <a:buSzPct val="100000"/>
              <a:buFont typeface="Wingdings" panose="05000000000000000000" pitchFamily="2" charset="2"/>
              <a:buChar char="ü"/>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Data Values</a:t>
            </a:r>
            <a:r>
              <a:rPr lang="en-US" kern="0" dirty="0">
                <a:solidFill>
                  <a:srgbClr val="3F3F3F"/>
                </a:solidFill>
                <a:ea typeface="Libre Baskerville"/>
                <a:cs typeface="Libre Baskerville"/>
                <a:sym typeface="Libre Baskerville"/>
              </a:rPr>
              <a:t>: Messy and wrong values in ‘State’ and ‘City’ columns. There are several formats to represent the same state or city.</a:t>
            </a:r>
          </a:p>
          <a:p>
            <a:pPr marL="285750" lvl="0" indent="-285750">
              <a:buClr>
                <a:srgbClr val="44546A"/>
              </a:buClr>
              <a:buSzPct val="100000"/>
              <a:buFont typeface="Wingdings" panose="05000000000000000000" pitchFamily="2" charset="2"/>
              <a:buChar char="v"/>
            </a:pPr>
            <a:r>
              <a:rPr kumimoji="0" lang="en-US" b="0" i="0" u="none" strike="noStrike" kern="0" cap="none" spc="0" normalizeH="0" baseline="0" noProof="0" dirty="0">
                <a:ln>
                  <a:noFill/>
                </a:ln>
                <a:solidFill>
                  <a:srgbClr val="3F3F3F"/>
                </a:solidFill>
                <a:effectLst/>
                <a:uLnTx/>
                <a:uFillTx/>
                <a:ea typeface="Libre Baskerville"/>
                <a:cs typeface="Libre Baskerville"/>
                <a:sym typeface="Libre Baskerville"/>
              </a:rPr>
              <a:t>How to fix: Not use these column to select zipcode. Using USPS provided zipcode list.</a:t>
            </a:r>
          </a:p>
        </p:txBody>
      </p:sp>
    </p:spTree>
    <p:extLst>
      <p:ext uri="{BB962C8B-B14F-4D97-AF65-F5344CB8AC3E}">
        <p14:creationId xmlns:p14="http://schemas.microsoft.com/office/powerpoint/2010/main" val="2829744889"/>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ail_PitchDeck_MO - v7.potx" id="{04ED404D-92C0-42EC-90F3-6105F195F488}" vid="{403B413F-466D-4546-828D-306206A851F5}"/>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2653</Words>
  <Application>Microsoft Office PowerPoint</Application>
  <PresentationFormat>Widescreen</PresentationFormat>
  <Paragraphs>207</Paragraphs>
  <Slides>31</Slides>
  <Notes>31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31</vt:i4>
      </vt:variant>
    </vt:vector>
  </HeadingPairs>
  <TitlesOfParts>
    <vt:vector size="45" baseType="lpstr">
      <vt:lpstr>Lato Light</vt:lpstr>
      <vt:lpstr>Libre Baskerville</vt:lpstr>
      <vt:lpstr>Playfair Display</vt:lpstr>
      <vt:lpstr>Aldhabi</vt:lpstr>
      <vt:lpstr>Arial</vt:lpstr>
      <vt:lpstr>Bodoni MT</vt:lpstr>
      <vt:lpstr>Calibri</vt:lpstr>
      <vt:lpstr>Cambria Math</vt:lpstr>
      <vt:lpstr>Century Schoolbook</vt:lpstr>
      <vt:lpstr>Times New Roman</vt:lpstr>
      <vt:lpstr>Wingdings</vt:lpstr>
      <vt:lpstr>Office Theme</vt:lpstr>
      <vt:lpstr>1_Office Theme</vt:lpstr>
      <vt:lpstr>2_Office Theme</vt:lpstr>
      <vt:lpstr>NYC INVESTMENT ANALYSIS </vt:lpstr>
      <vt:lpstr>Content</vt:lpstr>
      <vt:lpstr>Business Context</vt:lpstr>
      <vt:lpstr>Business Context</vt:lpstr>
      <vt:lpstr>Data Preparation &amp; Quality Check</vt:lpstr>
      <vt:lpstr>Data Overview</vt:lpstr>
      <vt:lpstr> Data Quality Check &amp; Data Engineering </vt:lpstr>
      <vt:lpstr> Data Quality Check &amp; Data Engineering </vt:lpstr>
      <vt:lpstr> Data Quality Check &amp; Data Engineering </vt:lpstr>
      <vt:lpstr> Data Manipulation</vt:lpstr>
      <vt:lpstr> Dataset Visualization</vt:lpstr>
      <vt:lpstr> Dataset Visualization</vt:lpstr>
      <vt:lpstr> Dataset Visualization</vt:lpstr>
      <vt:lpstr> Dataset Visualization</vt:lpstr>
      <vt:lpstr>Model Methodology</vt:lpstr>
      <vt:lpstr> Problem Break-down</vt:lpstr>
      <vt:lpstr> Assumptions for Analysis </vt:lpstr>
      <vt:lpstr> Define Metric</vt:lpstr>
      <vt:lpstr>Model Results &amp; Insights</vt:lpstr>
      <vt:lpstr> Insight of Rent-to-Price Rate </vt:lpstr>
      <vt:lpstr> Insight of Rent-to-Price Rate </vt:lpstr>
      <vt:lpstr> Insights of Property Price</vt:lpstr>
      <vt:lpstr> Insights of Property Price</vt:lpstr>
      <vt:lpstr> Insights of Property Price</vt:lpstr>
      <vt:lpstr>Insights of Monthly Rent</vt:lpstr>
      <vt:lpstr>Insights of Monthly Rent</vt:lpstr>
      <vt:lpstr>Best Zipcode to Invest</vt:lpstr>
      <vt:lpstr>Further Analysis</vt:lpstr>
      <vt:lpstr>Further Analysis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2018-12-19T00:50:05Z</dcterms:created>
  <dcterms:modified xsi:type="dcterms:W3CDTF">2019-02-05T02:37:43Z</dcterms:modified>
</cp:coreProperties>
</file>